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0" r:id="rId1"/>
  </p:sldMasterIdLst>
  <p:notesMasterIdLst>
    <p:notesMasterId r:id="rId24"/>
  </p:notesMasterIdLst>
  <p:sldIdLst>
    <p:sldId id="256" r:id="rId2"/>
    <p:sldId id="297" r:id="rId3"/>
    <p:sldId id="258" r:id="rId4"/>
    <p:sldId id="260" r:id="rId5"/>
    <p:sldId id="268" r:id="rId6"/>
    <p:sldId id="269" r:id="rId7"/>
    <p:sldId id="305" r:id="rId8"/>
    <p:sldId id="283" r:id="rId9"/>
    <p:sldId id="320" r:id="rId10"/>
    <p:sldId id="312" r:id="rId11"/>
    <p:sldId id="316" r:id="rId12"/>
    <p:sldId id="317" r:id="rId13"/>
    <p:sldId id="318" r:id="rId14"/>
    <p:sldId id="319" r:id="rId15"/>
    <p:sldId id="325" r:id="rId16"/>
    <p:sldId id="301" r:id="rId17"/>
    <p:sldId id="324" r:id="rId18"/>
    <p:sldId id="322" r:id="rId19"/>
    <p:sldId id="323" r:id="rId20"/>
    <p:sldId id="302" r:id="rId21"/>
    <p:sldId id="304" r:id="rId22"/>
    <p:sldId id="300"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44" autoAdjust="0"/>
  </p:normalViewPr>
  <p:slideViewPr>
    <p:cSldViewPr snapToGrid="0">
      <p:cViewPr varScale="1">
        <p:scale>
          <a:sx n="82" d="100"/>
          <a:sy n="82" d="100"/>
        </p:scale>
        <p:origin x="691" y="77"/>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TW"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Google Shape;1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1070A"/>
              </a:solidFill>
              <a:latin typeface="王漢宗顏楷體"/>
              <a:ea typeface="王漢宗顏楷體"/>
              <a:cs typeface="王漢宗顏楷體"/>
              <a:sym typeface="王漢宗顏楷體"/>
            </a:endParaRPr>
          </a:p>
        </p:txBody>
      </p:sp>
      <p:sp>
        <p:nvSpPr>
          <p:cNvPr id="17" name="Google Shape;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8A73E87-B812-6998-453D-D298857714D3}"/>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C4D68DB2-9D2C-6592-D43D-81698A76446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644F61CB-8C58-A837-17EB-CFBEC82C57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8631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CF3F0BE-16CB-361F-41A6-EEAC95FB2ED4}"/>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DBE113E1-F8A1-B71B-8AF0-551472EB9B0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91500E39-CB32-9E50-5968-7640CF0C8A2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860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34517D2-9350-8CC9-687E-43D1ECFE45B5}"/>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844A3280-A838-48EB-2D94-D6B5AB58B51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B1E4DCE7-FA33-C288-EFEA-F8CE5FBF18B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7285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ECBFF65D-5AA9-3CC7-12CD-8B9E4B565F80}"/>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DBD0A445-2824-A8CF-B033-3082E055455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9E72D865-40D4-7A29-4BD7-E7B0D5CBE8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124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63D3CCD-C5F0-A766-B4E3-A4DC8155407A}"/>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B45D3D7C-1DFB-2AF2-5269-78DF7473D3A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0BFF3BD2-F590-3FE9-BD10-B702BCFC9C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453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a:extLst>
            <a:ext uri="{FF2B5EF4-FFF2-40B4-BE49-F238E27FC236}">
              <a16:creationId xmlns:a16="http://schemas.microsoft.com/office/drawing/2014/main" id="{74C2775C-8072-0057-9788-4EA1473961E1}"/>
            </a:ext>
          </a:extLst>
        </p:cNvPr>
        <p:cNvGrpSpPr/>
        <p:nvPr/>
      </p:nvGrpSpPr>
      <p:grpSpPr>
        <a:xfrm>
          <a:off x="0" y="0"/>
          <a:ext cx="0" cy="0"/>
          <a:chOff x="0" y="0"/>
          <a:chExt cx="0" cy="0"/>
        </a:xfrm>
      </p:grpSpPr>
      <p:sp>
        <p:nvSpPr>
          <p:cNvPr id="292" name="Google Shape;292;p28:notes">
            <a:extLst>
              <a:ext uri="{FF2B5EF4-FFF2-40B4-BE49-F238E27FC236}">
                <a16:creationId xmlns:a16="http://schemas.microsoft.com/office/drawing/2014/main" id="{00C17C01-DD2B-FE3C-B3C7-364C17B0F17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3" name="Google Shape;293;p28:notes">
            <a:extLst>
              <a:ext uri="{FF2B5EF4-FFF2-40B4-BE49-F238E27FC236}">
                <a16:creationId xmlns:a16="http://schemas.microsoft.com/office/drawing/2014/main" id="{7266514F-1B20-F07C-B104-DB95B78704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6043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E39288C8-B633-15E6-A5B4-91622968CDC7}"/>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26B13414-4489-82E2-FB59-A60B76432E4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780657BF-68FF-874E-7DD9-8EF8CE1491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1502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AA70924A-8A08-99EC-ECE9-413FDD454A97}"/>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1B6F9CAE-5992-9036-F3DE-540E303E92D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B8C6EF89-08C4-2CA7-AF00-0B4EB52C8E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0230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B369B062-9D15-7714-5263-90F7ACBDA9EA}"/>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0C655130-00B5-8AC6-008E-A4B9CA90C64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C4F206FA-610A-E41C-5904-18A6061E2A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1183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a:extLst>
            <a:ext uri="{FF2B5EF4-FFF2-40B4-BE49-F238E27FC236}">
              <a16:creationId xmlns:a16="http://schemas.microsoft.com/office/drawing/2014/main" id="{9F3BC1BD-9BD6-8E90-9DBA-5265C274395A}"/>
            </a:ext>
          </a:extLst>
        </p:cNvPr>
        <p:cNvGrpSpPr/>
        <p:nvPr/>
      </p:nvGrpSpPr>
      <p:grpSpPr>
        <a:xfrm>
          <a:off x="0" y="0"/>
          <a:ext cx="0" cy="0"/>
          <a:chOff x="0" y="0"/>
          <a:chExt cx="0" cy="0"/>
        </a:xfrm>
      </p:grpSpPr>
      <p:sp>
        <p:nvSpPr>
          <p:cNvPr id="292" name="Google Shape;292;p28:notes">
            <a:extLst>
              <a:ext uri="{FF2B5EF4-FFF2-40B4-BE49-F238E27FC236}">
                <a16:creationId xmlns:a16="http://schemas.microsoft.com/office/drawing/2014/main" id="{36E75789-2B42-C07C-E503-45411DA9FEE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3" name="Google Shape;293;p28:notes">
            <a:extLst>
              <a:ext uri="{FF2B5EF4-FFF2-40B4-BE49-F238E27FC236}">
                <a16:creationId xmlns:a16="http://schemas.microsoft.com/office/drawing/2014/main" id="{67A85BE8-659B-FC7C-CBCC-C43725A3A8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06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A7BAC9F-A333-EB85-F6DC-3743568B81B0}"/>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DD31FCEB-FDE7-518D-F3C6-BC71E79DDCD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7BB5D75D-4AB2-9231-0F08-2022B9F88B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011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55" name="Google Shape;45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 name="Google Shape;8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4" name="Google Shape;16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4814F577-C7D0-641A-9B14-40640B4A080F}"/>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8B7DD88C-C4AF-B6A9-D1CA-B524C63ABF3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89D67225-DAA5-8944-9E2B-4EC1DFE78C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5106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3" name="Google Shape;29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13DFD599-D531-85ED-470F-263C284678CB}"/>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67660AA2-55C0-51DA-61CB-FE8B68CE323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451DBC14-B5E9-5C70-0AD6-F513D2A371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81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6437A5CC-DF93-7CAD-2148-8C22A53314AB}"/>
            </a:ext>
          </a:extLst>
        </p:cNvPr>
        <p:cNvGrpSpPr/>
        <p:nvPr/>
      </p:nvGrpSpPr>
      <p:grpSpPr>
        <a:xfrm>
          <a:off x="0" y="0"/>
          <a:ext cx="0" cy="0"/>
          <a:chOff x="0" y="0"/>
          <a:chExt cx="0" cy="0"/>
        </a:xfrm>
      </p:grpSpPr>
      <p:sp>
        <p:nvSpPr>
          <p:cNvPr id="154" name="Google Shape;154;p13:notes">
            <a:extLst>
              <a:ext uri="{FF2B5EF4-FFF2-40B4-BE49-F238E27FC236}">
                <a16:creationId xmlns:a16="http://schemas.microsoft.com/office/drawing/2014/main" id="{63F68D46-38F8-F7A2-0AAD-70989BF86A8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3:notes">
            <a:extLst>
              <a:ext uri="{FF2B5EF4-FFF2-40B4-BE49-F238E27FC236}">
                <a16:creationId xmlns:a16="http://schemas.microsoft.com/office/drawing/2014/main" id="{FD42D04D-C7C4-3025-E461-6206B3638D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19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zh-TW"/>
              <a:t>‹#›</a:t>
            </a:fld>
            <a:endParaRPr dirty="0"/>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Google Shape;19;p4"/>
          <p:cNvSpPr/>
          <p:nvPr/>
        </p:nvSpPr>
        <p:spPr>
          <a:xfrm>
            <a:off x="516000" y="1026889"/>
            <a:ext cx="11160000" cy="34640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altLang="en-US" sz="2400" b="0" i="0" u="none" strike="noStrike" cap="none" dirty="0">
                <a:solidFill>
                  <a:srgbClr val="595959"/>
                </a:solidFill>
                <a:latin typeface="Impact"/>
                <a:ea typeface="Impact"/>
                <a:cs typeface="Impact"/>
                <a:sym typeface="Impact"/>
              </a:rPr>
              <a:t>影像處理　期末專期計畫書</a:t>
            </a:r>
          </a:p>
          <a:p>
            <a:pPr marL="0" marR="0" lvl="0" indent="0" algn="ctr" rtl="0">
              <a:spcBef>
                <a:spcPts val="0"/>
              </a:spcBef>
              <a:spcAft>
                <a:spcPts val="0"/>
              </a:spcAft>
              <a:buNone/>
            </a:pPr>
            <a:endParaRPr lang="en-US" sz="3200" b="0" i="0" u="none" strike="noStrike" cap="none" dirty="0">
              <a:solidFill>
                <a:srgbClr val="595959"/>
              </a:solidFill>
              <a:latin typeface="Impact"/>
              <a:ea typeface="Impact"/>
              <a:cs typeface="Impact"/>
              <a:sym typeface="Impact"/>
            </a:endParaRPr>
          </a:p>
          <a:p>
            <a:pPr marL="0" marR="0" lvl="0" indent="0" algn="ctr" rtl="0">
              <a:spcBef>
                <a:spcPts val="0"/>
              </a:spcBef>
              <a:spcAft>
                <a:spcPts val="0"/>
              </a:spcAft>
              <a:buNone/>
            </a:pPr>
            <a:endParaRPr lang="en-US" sz="3200" b="0" i="0" u="none" strike="noStrike" cap="none" dirty="0">
              <a:solidFill>
                <a:srgbClr val="595959"/>
              </a:solidFill>
              <a:latin typeface="Impact"/>
              <a:ea typeface="Impact"/>
              <a:cs typeface="Impact"/>
              <a:sym typeface="Impact"/>
            </a:endParaRPr>
          </a:p>
          <a:p>
            <a:pPr marL="0" marR="0" lvl="0" indent="0" algn="ctr" rtl="0">
              <a:spcBef>
                <a:spcPts val="0"/>
              </a:spcBef>
              <a:spcAft>
                <a:spcPts val="0"/>
              </a:spcAft>
              <a:buNone/>
            </a:pPr>
            <a:endParaRPr sz="2400" b="0" i="0" u="none" strike="noStrike" cap="none" dirty="0">
              <a:solidFill>
                <a:srgbClr val="595959"/>
              </a:solidFill>
              <a:latin typeface="Impact"/>
              <a:ea typeface="Impact"/>
              <a:cs typeface="Impact"/>
              <a:sym typeface="Impact"/>
            </a:endParaRPr>
          </a:p>
          <a:p>
            <a:pPr marL="0" marR="0" lvl="0" indent="0" algn="ctr" rtl="0">
              <a:spcBef>
                <a:spcPts val="0"/>
              </a:spcBef>
              <a:spcAft>
                <a:spcPts val="0"/>
              </a:spcAft>
              <a:buNone/>
            </a:pPr>
            <a:r>
              <a:rPr lang="zh-TW" altLang="en-US" sz="3600" b="1" i="0" u="none" strike="noStrike" cap="none" dirty="0">
                <a:solidFill>
                  <a:srgbClr val="595959"/>
                </a:solidFill>
                <a:latin typeface="Impact"/>
                <a:ea typeface="Impact"/>
                <a:cs typeface="Impact"/>
                <a:sym typeface="Impact"/>
              </a:rPr>
              <a:t>整合影像處理與物聯網技術之環境監控智慧電扇之研發</a:t>
            </a:r>
            <a:endParaRPr lang="en-US" altLang="zh-TW" sz="3600" b="1" i="0" u="none" strike="noStrike" cap="none" dirty="0">
              <a:solidFill>
                <a:srgbClr val="595959"/>
              </a:solidFill>
              <a:latin typeface="Impact"/>
              <a:ea typeface="Impact"/>
              <a:cs typeface="Impact"/>
              <a:sym typeface="Impact"/>
            </a:endParaRPr>
          </a:p>
          <a:p>
            <a:pPr marL="0" marR="0" lvl="0" indent="0" algn="ctr" rtl="0">
              <a:spcBef>
                <a:spcPts val="0"/>
              </a:spcBef>
              <a:spcAft>
                <a:spcPts val="0"/>
              </a:spcAft>
              <a:buNone/>
            </a:pPr>
            <a:endParaRPr lang="en-US" dirty="0"/>
          </a:p>
          <a:p>
            <a:pPr marL="0" marR="0" lvl="0" indent="0" algn="ctr" rtl="0">
              <a:spcBef>
                <a:spcPts val="0"/>
              </a:spcBef>
              <a:spcAft>
                <a:spcPts val="0"/>
              </a:spcAft>
              <a:buNone/>
            </a:pPr>
            <a:r>
              <a:rPr lang="en-US" altLang="zh-TW" sz="2400" dirty="0"/>
              <a:t>Research and Development of Environmental Monitoring Smart Electric Fans Integrating Image Processing and Internet of Things Technology</a:t>
            </a:r>
            <a:endParaRPr sz="2400" dirty="0"/>
          </a:p>
        </p:txBody>
      </p:sp>
      <p:sp>
        <p:nvSpPr>
          <p:cNvPr id="20" name="Google Shape;20;p4"/>
          <p:cNvSpPr txBox="1"/>
          <p:nvPr/>
        </p:nvSpPr>
        <p:spPr>
          <a:xfrm>
            <a:off x="3828000" y="4655523"/>
            <a:ext cx="4536000" cy="70784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zh-TW" sz="2000" b="0" i="0" u="none" strike="noStrike" cap="none" dirty="0">
                <a:solidFill>
                  <a:srgbClr val="595959"/>
                </a:solidFill>
                <a:latin typeface="Arial"/>
                <a:ea typeface="Arial"/>
                <a:cs typeface="Arial"/>
                <a:sym typeface="Arial"/>
              </a:rPr>
              <a:t>學生：郭明瑄　</a:t>
            </a:r>
            <a:r>
              <a:rPr lang="en-US" altLang="zh-TW" sz="2000" b="0" i="0" u="none" strike="noStrike" cap="none">
                <a:solidFill>
                  <a:srgbClr val="595959"/>
                </a:solidFill>
                <a:latin typeface="Arial"/>
                <a:ea typeface="Arial"/>
                <a:cs typeface="Arial"/>
                <a:sym typeface="Arial"/>
              </a:rPr>
              <a:t>M11216024</a:t>
            </a:r>
            <a:endParaRPr lang="en-US" altLang="zh-TW" sz="2000" b="0" i="0" u="none" strike="noStrike" cap="none" dirty="0">
              <a:solidFill>
                <a:srgbClr val="595959"/>
              </a:solidFill>
              <a:latin typeface="Arial"/>
              <a:ea typeface="Arial"/>
              <a:cs typeface="Arial"/>
              <a:sym typeface="Arial"/>
            </a:endParaRPr>
          </a:p>
          <a:p>
            <a:pPr marL="0" marR="0" lvl="0" indent="0" algn="ctr" rtl="0">
              <a:spcBef>
                <a:spcPts val="0"/>
              </a:spcBef>
              <a:spcAft>
                <a:spcPts val="0"/>
              </a:spcAft>
              <a:buNone/>
            </a:pPr>
            <a:r>
              <a:rPr lang="zh-TW" sz="2000" b="0" i="0" u="none" strike="noStrike" cap="none" dirty="0">
                <a:solidFill>
                  <a:srgbClr val="595959"/>
                </a:solidFill>
                <a:latin typeface="Arial"/>
                <a:ea typeface="Arial"/>
                <a:cs typeface="Arial"/>
                <a:sym typeface="Arial"/>
              </a:rPr>
              <a:t>指導</a:t>
            </a:r>
            <a:r>
              <a:rPr lang="zh-TW" altLang="en-US" sz="2000" b="0" i="0" u="none" strike="noStrike" cap="none" dirty="0">
                <a:solidFill>
                  <a:srgbClr val="595959"/>
                </a:solidFill>
                <a:latin typeface="Arial"/>
                <a:ea typeface="Arial"/>
                <a:cs typeface="Arial"/>
                <a:sym typeface="Arial"/>
              </a:rPr>
              <a:t>老師</a:t>
            </a:r>
            <a:r>
              <a:rPr lang="zh-TW" sz="2000" b="0" i="0" u="none" strike="noStrike" cap="none" dirty="0">
                <a:solidFill>
                  <a:srgbClr val="595959"/>
                </a:solidFill>
                <a:latin typeface="Arial"/>
                <a:ea typeface="Arial"/>
                <a:cs typeface="Arial"/>
                <a:sym typeface="Arial"/>
              </a:rPr>
              <a:t>：</a:t>
            </a:r>
            <a:r>
              <a:rPr lang="zh-TW" altLang="en-US" sz="2000" b="0" i="0" u="none" strike="noStrike" cap="none" dirty="0">
                <a:solidFill>
                  <a:srgbClr val="595959"/>
                </a:solidFill>
                <a:latin typeface="Arial"/>
                <a:ea typeface="Arial"/>
                <a:cs typeface="Arial"/>
                <a:sym typeface="Arial"/>
              </a:rPr>
              <a:t>蔡俊明</a:t>
            </a:r>
            <a:r>
              <a:rPr lang="zh-TW" sz="2000" b="0" i="0" u="none" strike="noStrike" cap="none" dirty="0">
                <a:solidFill>
                  <a:srgbClr val="595959"/>
                </a:solidFill>
                <a:latin typeface="Arial"/>
                <a:ea typeface="Arial"/>
                <a:cs typeface="Arial"/>
                <a:sym typeface="Arial"/>
              </a:rPr>
              <a:t>教授</a:t>
            </a:r>
            <a:endParaRPr lang="zh-TW" altLang="en-US" dirty="0"/>
          </a:p>
        </p:txBody>
      </p:sp>
      <p:grpSp>
        <p:nvGrpSpPr>
          <p:cNvPr id="21" name="Google Shape;21;p4"/>
          <p:cNvGrpSpPr/>
          <p:nvPr/>
        </p:nvGrpSpPr>
        <p:grpSpPr>
          <a:xfrm>
            <a:off x="4835857" y="5432711"/>
            <a:ext cx="2520286" cy="257175"/>
            <a:chOff x="4843463" y="4520714"/>
            <a:chExt cx="2520286" cy="257175"/>
          </a:xfrm>
        </p:grpSpPr>
        <p:sp>
          <p:nvSpPr>
            <p:cNvPr id="22" name="Google Shape;22;p4"/>
            <p:cNvSpPr/>
            <p:nvPr/>
          </p:nvSpPr>
          <p:spPr>
            <a:xfrm>
              <a:off x="4843463" y="4520714"/>
              <a:ext cx="257175" cy="2571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3" name="Google Shape;23;p4"/>
            <p:cNvSpPr/>
            <p:nvPr/>
          </p:nvSpPr>
          <p:spPr>
            <a:xfrm>
              <a:off x="5296085" y="4520714"/>
              <a:ext cx="257175" cy="257175"/>
            </a:xfrm>
            <a:prstGeom prst="ellipse">
              <a:avLst/>
            </a:prstGeom>
            <a:solidFill>
              <a:srgbClr val="A4D6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4" name="Google Shape;24;p4"/>
            <p:cNvSpPr/>
            <p:nvPr/>
          </p:nvSpPr>
          <p:spPr>
            <a:xfrm>
              <a:off x="5748707" y="4520714"/>
              <a:ext cx="257175" cy="2571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5" name="Google Shape;25;p4"/>
            <p:cNvSpPr/>
            <p:nvPr/>
          </p:nvSpPr>
          <p:spPr>
            <a:xfrm>
              <a:off x="6201329" y="4520714"/>
              <a:ext cx="257175" cy="257175"/>
            </a:xfrm>
            <a:prstGeom prst="ellipse">
              <a:avLst/>
            </a:prstGeom>
            <a:solidFill>
              <a:srgbClr val="A4D6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6" name="Google Shape;26;p4"/>
            <p:cNvSpPr/>
            <p:nvPr/>
          </p:nvSpPr>
          <p:spPr>
            <a:xfrm>
              <a:off x="6653951" y="4520714"/>
              <a:ext cx="257175" cy="2571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7" name="Google Shape;27;p4"/>
            <p:cNvSpPr/>
            <p:nvPr/>
          </p:nvSpPr>
          <p:spPr>
            <a:xfrm>
              <a:off x="7106574" y="4520714"/>
              <a:ext cx="257175" cy="257175"/>
            </a:xfrm>
            <a:prstGeom prst="ellipse">
              <a:avLst/>
            </a:prstGeom>
            <a:solidFill>
              <a:srgbClr val="A4D6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sp>
        <p:nvSpPr>
          <p:cNvPr id="28" name="Google Shape;28;p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26C34653-3E96-D914-2613-1A7EB4A5106C}"/>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3EA111C1-7BE1-27E6-F806-EA8C6FED6A99}"/>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1FD3A7EC-8007-2748-5C8D-D8C903C607C5}"/>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3DC4F5C5-82A3-3157-1B45-967BA076CAAC}"/>
              </a:ext>
            </a:extLst>
          </p:cNvPr>
          <p:cNvSpPr/>
          <p:nvPr/>
        </p:nvSpPr>
        <p:spPr>
          <a:xfrm>
            <a:off x="1344021" y="479597"/>
            <a:ext cx="469872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rPr>
              <a:t>作者的方法 </a:t>
            </a:r>
            <a:r>
              <a:rPr lang="en-US" altLang="zh-TW" sz="3200" b="1" dirty="0">
                <a:solidFill>
                  <a:srgbClr val="3F3F3F"/>
                </a:solidFill>
              </a:rPr>
              <a:t>-</a:t>
            </a:r>
            <a:r>
              <a:rPr lang="zh-TW" altLang="en-US" sz="3200" b="1" dirty="0">
                <a:solidFill>
                  <a:srgbClr val="3F3F3F"/>
                </a:solidFill>
              </a:rPr>
              <a:t> 結果</a:t>
            </a:r>
            <a:endParaRPr lang="zh-TW" altLang="en-US" sz="3200" b="1" dirty="0">
              <a:solidFill>
                <a:srgbClr val="3F3F3F"/>
              </a:solidFill>
              <a:latin typeface="Arial"/>
              <a:ea typeface="Arial"/>
              <a:cs typeface="Arial"/>
              <a:sym typeface="Arial"/>
            </a:endParaRPr>
          </a:p>
        </p:txBody>
      </p:sp>
      <p:sp>
        <p:nvSpPr>
          <p:cNvPr id="160" name="Google Shape;160;p16">
            <a:extLst>
              <a:ext uri="{FF2B5EF4-FFF2-40B4-BE49-F238E27FC236}">
                <a16:creationId xmlns:a16="http://schemas.microsoft.com/office/drawing/2014/main" id="{51530561-E894-61B3-4FDC-9F2483BD37B4}"/>
              </a:ext>
            </a:extLst>
          </p:cNvPr>
          <p:cNvSpPr txBox="1"/>
          <p:nvPr/>
        </p:nvSpPr>
        <p:spPr>
          <a:xfrm>
            <a:off x="1506000" y="1104143"/>
            <a:ext cx="9180000" cy="1477287"/>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None/>
            </a:pPr>
            <a:r>
              <a:rPr lang="zh-TW" altLang="en-US" sz="2000" dirty="0">
                <a:solidFill>
                  <a:schemeClr val="dk1"/>
                </a:solidFill>
                <a:latin typeface="DFKai-SB"/>
                <a:ea typeface="DFKai-SB"/>
                <a:cs typeface="DFKai-SB"/>
                <a:sym typeface="DFKai-SB"/>
              </a:rPr>
              <a:t>作者為了要辨識人臉，準備</a:t>
            </a:r>
            <a:r>
              <a:rPr lang="en-US" altLang="zh-TW" sz="2000" dirty="0">
                <a:solidFill>
                  <a:schemeClr val="dk1"/>
                </a:solidFill>
                <a:latin typeface="DFKai-SB"/>
                <a:ea typeface="DFKai-SB"/>
                <a:cs typeface="DFKai-SB"/>
                <a:sym typeface="DFKai-SB"/>
              </a:rPr>
              <a:t>600 </a:t>
            </a:r>
            <a:r>
              <a:rPr lang="zh-TW" altLang="en-US" sz="2000" dirty="0">
                <a:solidFill>
                  <a:schemeClr val="dk1"/>
                </a:solidFill>
                <a:latin typeface="DFKai-SB"/>
                <a:ea typeface="DFKai-SB"/>
                <a:cs typeface="DFKai-SB"/>
                <a:sym typeface="DFKai-SB"/>
              </a:rPr>
              <a:t>多張照片進行訓練，並透過</a:t>
            </a:r>
            <a:r>
              <a:rPr lang="en-US" altLang="zh-TW" sz="2000" dirty="0">
                <a:solidFill>
                  <a:schemeClr val="dk1"/>
                </a:solidFill>
                <a:latin typeface="DFKai-SB"/>
                <a:ea typeface="DFKai-SB"/>
                <a:cs typeface="DFKai-SB"/>
                <a:sym typeface="DFKai-SB"/>
              </a:rPr>
              <a:t>Labeling </a:t>
            </a:r>
            <a:r>
              <a:rPr lang="zh-TW" altLang="en-US" sz="2000" dirty="0">
                <a:solidFill>
                  <a:schemeClr val="dk1"/>
                </a:solidFill>
                <a:latin typeface="DFKai-SB"/>
                <a:ea typeface="DFKai-SB"/>
                <a:cs typeface="DFKai-SB"/>
                <a:sym typeface="DFKai-SB"/>
              </a:rPr>
              <a:t>來標註臉部，並將檔案轉換成</a:t>
            </a:r>
            <a:r>
              <a:rPr lang="en-US" altLang="zh-TW" sz="2000" dirty="0">
                <a:solidFill>
                  <a:schemeClr val="dk1"/>
                </a:solidFill>
                <a:latin typeface="DFKai-SB"/>
                <a:ea typeface="DFKai-SB"/>
                <a:cs typeface="DFKai-SB"/>
                <a:sym typeface="DFKai-SB"/>
              </a:rPr>
              <a:t>Pascal </a:t>
            </a:r>
            <a:r>
              <a:rPr lang="en-US" altLang="zh-TW" sz="2000" dirty="0" err="1">
                <a:solidFill>
                  <a:schemeClr val="dk1"/>
                </a:solidFill>
                <a:latin typeface="DFKai-SB"/>
                <a:ea typeface="DFKai-SB"/>
                <a:cs typeface="DFKai-SB"/>
                <a:sym typeface="DFKai-SB"/>
              </a:rPr>
              <a:t>Voc</a:t>
            </a:r>
            <a:r>
              <a:rPr lang="en-US" altLang="zh-TW" sz="2000" dirty="0">
                <a:solidFill>
                  <a:schemeClr val="dk1"/>
                </a:solidFill>
                <a:latin typeface="DFKai-SB"/>
                <a:ea typeface="DFKai-SB"/>
                <a:cs typeface="DFKai-SB"/>
                <a:sym typeface="DFKai-SB"/>
              </a:rPr>
              <a:t> </a:t>
            </a:r>
            <a:r>
              <a:rPr lang="zh-TW" altLang="en-US" sz="2000" dirty="0">
                <a:solidFill>
                  <a:schemeClr val="dk1"/>
                </a:solidFill>
                <a:latin typeface="DFKai-SB"/>
                <a:ea typeface="DFKai-SB"/>
                <a:cs typeface="DFKai-SB"/>
                <a:sym typeface="DFKai-SB"/>
              </a:rPr>
              <a:t>格式放到</a:t>
            </a:r>
            <a:r>
              <a:rPr lang="en-US" altLang="zh-TW" sz="2000" dirty="0" err="1">
                <a:solidFill>
                  <a:schemeClr val="dk1"/>
                </a:solidFill>
                <a:latin typeface="DFKai-SB"/>
                <a:ea typeface="DFKai-SB"/>
                <a:cs typeface="DFKai-SB"/>
                <a:sym typeface="DFKai-SB"/>
              </a:rPr>
              <a:t>DarkNet</a:t>
            </a:r>
            <a:r>
              <a:rPr lang="zh-TW" altLang="en-US" sz="2000" dirty="0">
                <a:solidFill>
                  <a:schemeClr val="dk1"/>
                </a:solidFill>
                <a:latin typeface="DFKai-SB"/>
                <a:ea typeface="DFKai-SB"/>
                <a:cs typeface="DFKai-SB"/>
                <a:sym typeface="DFKai-SB"/>
              </a:rPr>
              <a:t>，透過</a:t>
            </a:r>
            <a:r>
              <a:rPr lang="en-US" altLang="zh-TW" sz="2000" dirty="0" err="1">
                <a:solidFill>
                  <a:schemeClr val="dk1"/>
                </a:solidFill>
                <a:latin typeface="DFKai-SB"/>
                <a:ea typeface="DFKai-SB"/>
                <a:cs typeface="DFKai-SB"/>
                <a:sym typeface="DFKai-SB"/>
              </a:rPr>
              <a:t>DarkNet</a:t>
            </a:r>
            <a:r>
              <a:rPr lang="en-US" altLang="zh-TW" sz="2000" dirty="0">
                <a:solidFill>
                  <a:schemeClr val="dk1"/>
                </a:solidFill>
                <a:latin typeface="DFKai-SB"/>
                <a:ea typeface="DFKai-SB"/>
                <a:cs typeface="DFKai-SB"/>
                <a:sym typeface="DFKai-SB"/>
              </a:rPr>
              <a:t> </a:t>
            </a:r>
            <a:r>
              <a:rPr lang="zh-TW" altLang="en-US" sz="2000" dirty="0">
                <a:solidFill>
                  <a:schemeClr val="dk1"/>
                </a:solidFill>
                <a:latin typeface="DFKai-SB"/>
                <a:ea typeface="DFKai-SB"/>
                <a:cs typeface="DFKai-SB"/>
                <a:sym typeface="DFKai-SB"/>
              </a:rPr>
              <a:t>來訓練 </a:t>
            </a:r>
            <a:r>
              <a:rPr lang="en-US" altLang="zh-TW" sz="2000" dirty="0">
                <a:solidFill>
                  <a:schemeClr val="dk1"/>
                </a:solidFill>
                <a:latin typeface="DFKai-SB"/>
                <a:ea typeface="DFKai-SB"/>
                <a:cs typeface="DFKai-SB"/>
                <a:sym typeface="DFKai-SB"/>
              </a:rPr>
              <a:t>YOLO v4-tiny </a:t>
            </a:r>
            <a:r>
              <a:rPr lang="zh-TW" altLang="en-US" sz="2000" dirty="0">
                <a:solidFill>
                  <a:schemeClr val="dk1"/>
                </a:solidFill>
                <a:latin typeface="DFKai-SB"/>
                <a:ea typeface="DFKai-SB"/>
                <a:cs typeface="DFKai-SB"/>
                <a:sym typeface="DFKai-SB"/>
              </a:rPr>
              <a:t>的訓練檔。</a:t>
            </a:r>
            <a:endParaRPr lang="en-US" altLang="zh-TW" sz="2000" dirty="0">
              <a:solidFill>
                <a:schemeClr val="dk1"/>
              </a:solidFill>
              <a:latin typeface="DFKai-SB"/>
              <a:ea typeface="DFKai-SB"/>
              <a:cs typeface="DFKai-SB"/>
              <a:sym typeface="DFKai-SB"/>
            </a:endParaRPr>
          </a:p>
        </p:txBody>
      </p:sp>
      <p:sp>
        <p:nvSpPr>
          <p:cNvPr id="161" name="Google Shape;161;p16">
            <a:extLst>
              <a:ext uri="{FF2B5EF4-FFF2-40B4-BE49-F238E27FC236}">
                <a16:creationId xmlns:a16="http://schemas.microsoft.com/office/drawing/2014/main" id="{1836B6AE-438E-C5FC-B8D7-5C0054349305}"/>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10</a:t>
            </a:fld>
            <a:endParaRPr dirty="0"/>
          </a:p>
        </p:txBody>
      </p:sp>
      <p:pic>
        <p:nvPicPr>
          <p:cNvPr id="7" name="圖片 6">
            <a:extLst>
              <a:ext uri="{FF2B5EF4-FFF2-40B4-BE49-F238E27FC236}">
                <a16:creationId xmlns:a16="http://schemas.microsoft.com/office/drawing/2014/main" id="{EF247184-DC26-B4F4-9F51-B4E9997500A7}"/>
              </a:ext>
            </a:extLst>
          </p:cNvPr>
          <p:cNvPicPr>
            <a:picLocks noChangeAspect="1"/>
          </p:cNvPicPr>
          <p:nvPr/>
        </p:nvPicPr>
        <p:blipFill>
          <a:blip r:embed="rId3"/>
          <a:stretch>
            <a:fillRect/>
          </a:stretch>
        </p:blipFill>
        <p:spPr>
          <a:xfrm>
            <a:off x="3782806" y="2738795"/>
            <a:ext cx="3600000" cy="2500541"/>
          </a:xfrm>
          <a:prstGeom prst="rect">
            <a:avLst/>
          </a:prstGeom>
        </p:spPr>
      </p:pic>
      <p:pic>
        <p:nvPicPr>
          <p:cNvPr id="9" name="圖片 8">
            <a:extLst>
              <a:ext uri="{FF2B5EF4-FFF2-40B4-BE49-F238E27FC236}">
                <a16:creationId xmlns:a16="http://schemas.microsoft.com/office/drawing/2014/main" id="{7E7DBE34-A9FC-A728-2781-347AC61AAB74}"/>
              </a:ext>
            </a:extLst>
          </p:cNvPr>
          <p:cNvPicPr>
            <a:picLocks noChangeAspect="1"/>
          </p:cNvPicPr>
          <p:nvPr/>
        </p:nvPicPr>
        <p:blipFill>
          <a:blip r:embed="rId4"/>
          <a:stretch>
            <a:fillRect/>
          </a:stretch>
        </p:blipFill>
        <p:spPr>
          <a:xfrm>
            <a:off x="46655" y="2919639"/>
            <a:ext cx="3600000" cy="2138852"/>
          </a:xfrm>
          <a:prstGeom prst="rect">
            <a:avLst/>
          </a:prstGeom>
        </p:spPr>
      </p:pic>
      <p:pic>
        <p:nvPicPr>
          <p:cNvPr id="11" name="圖片 10">
            <a:extLst>
              <a:ext uri="{FF2B5EF4-FFF2-40B4-BE49-F238E27FC236}">
                <a16:creationId xmlns:a16="http://schemas.microsoft.com/office/drawing/2014/main" id="{3BE98B99-F28D-2BB2-1787-8BB2B6C01087}"/>
              </a:ext>
            </a:extLst>
          </p:cNvPr>
          <p:cNvPicPr>
            <a:picLocks noChangeAspect="1"/>
          </p:cNvPicPr>
          <p:nvPr/>
        </p:nvPicPr>
        <p:blipFill>
          <a:blip r:embed="rId5"/>
          <a:stretch>
            <a:fillRect/>
          </a:stretch>
        </p:blipFill>
        <p:spPr>
          <a:xfrm>
            <a:off x="7944000" y="2083849"/>
            <a:ext cx="3600000" cy="1731463"/>
          </a:xfrm>
          <a:prstGeom prst="rect">
            <a:avLst/>
          </a:prstGeom>
        </p:spPr>
      </p:pic>
      <p:pic>
        <p:nvPicPr>
          <p:cNvPr id="13" name="圖片 12">
            <a:extLst>
              <a:ext uri="{FF2B5EF4-FFF2-40B4-BE49-F238E27FC236}">
                <a16:creationId xmlns:a16="http://schemas.microsoft.com/office/drawing/2014/main" id="{9D628758-11D8-F073-F060-0A3F27150C7B}"/>
              </a:ext>
            </a:extLst>
          </p:cNvPr>
          <p:cNvPicPr>
            <a:picLocks noChangeAspect="1"/>
          </p:cNvPicPr>
          <p:nvPr/>
        </p:nvPicPr>
        <p:blipFill>
          <a:blip r:embed="rId6"/>
          <a:stretch>
            <a:fillRect/>
          </a:stretch>
        </p:blipFill>
        <p:spPr>
          <a:xfrm>
            <a:off x="7944000" y="4219113"/>
            <a:ext cx="3600000" cy="2244293"/>
          </a:xfrm>
          <a:prstGeom prst="rect">
            <a:avLst/>
          </a:prstGeom>
        </p:spPr>
      </p:pic>
      <p:sp>
        <p:nvSpPr>
          <p:cNvPr id="16" name="Google Shape;160;p16">
            <a:extLst>
              <a:ext uri="{FF2B5EF4-FFF2-40B4-BE49-F238E27FC236}">
                <a16:creationId xmlns:a16="http://schemas.microsoft.com/office/drawing/2014/main" id="{497D2924-FADB-A526-E890-BF670D08C774}"/>
              </a:ext>
            </a:extLst>
          </p:cNvPr>
          <p:cNvSpPr txBox="1"/>
          <p:nvPr/>
        </p:nvSpPr>
        <p:spPr>
          <a:xfrm>
            <a:off x="946655" y="4897998"/>
            <a:ext cx="1800000" cy="720000"/>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None/>
            </a:pPr>
            <a:r>
              <a:rPr lang="en-US" altLang="zh-TW" sz="2000" dirty="0">
                <a:solidFill>
                  <a:schemeClr val="dk1"/>
                </a:solidFill>
                <a:latin typeface="DFKai-SB"/>
                <a:ea typeface="DFKai-SB"/>
                <a:cs typeface="DFKai-SB"/>
                <a:sym typeface="DFKai-SB"/>
              </a:rPr>
              <a:t>(a)</a:t>
            </a:r>
            <a:r>
              <a:rPr lang="zh-TW" altLang="en-US" sz="2000" dirty="0">
                <a:solidFill>
                  <a:schemeClr val="dk1"/>
                </a:solidFill>
                <a:latin typeface="DFKai-SB"/>
                <a:ea typeface="DFKai-SB"/>
                <a:cs typeface="DFKai-SB"/>
                <a:sym typeface="DFKai-SB"/>
              </a:rPr>
              <a:t>訓練圖片</a:t>
            </a:r>
            <a:endParaRPr lang="en-US" altLang="zh-TW" sz="2000" dirty="0">
              <a:solidFill>
                <a:schemeClr val="dk1"/>
              </a:solidFill>
              <a:latin typeface="DFKai-SB"/>
              <a:ea typeface="DFKai-SB"/>
              <a:cs typeface="DFKai-SB"/>
              <a:sym typeface="DFKai-SB"/>
            </a:endParaRPr>
          </a:p>
        </p:txBody>
      </p:sp>
      <p:sp>
        <p:nvSpPr>
          <p:cNvPr id="17" name="Google Shape;160;p16">
            <a:extLst>
              <a:ext uri="{FF2B5EF4-FFF2-40B4-BE49-F238E27FC236}">
                <a16:creationId xmlns:a16="http://schemas.microsoft.com/office/drawing/2014/main" id="{CB66D804-C494-E78E-4241-7AD066C88482}"/>
              </a:ext>
            </a:extLst>
          </p:cNvPr>
          <p:cNvSpPr txBox="1"/>
          <p:nvPr/>
        </p:nvSpPr>
        <p:spPr>
          <a:xfrm>
            <a:off x="3602806" y="5127967"/>
            <a:ext cx="3960000" cy="720000"/>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None/>
            </a:pPr>
            <a:r>
              <a:rPr lang="en-US" altLang="zh-TW" sz="2000" dirty="0">
                <a:solidFill>
                  <a:schemeClr val="dk1"/>
                </a:solidFill>
                <a:latin typeface="DFKai-SB"/>
                <a:ea typeface="DFKai-SB"/>
                <a:cs typeface="DFKai-SB"/>
                <a:sym typeface="DFKai-SB"/>
              </a:rPr>
              <a:t>(b)</a:t>
            </a:r>
            <a:r>
              <a:rPr lang="zh-TW" altLang="en-US" sz="2000" dirty="0">
                <a:solidFill>
                  <a:schemeClr val="dk1"/>
                </a:solidFill>
                <a:latin typeface="DFKai-SB"/>
                <a:ea typeface="DFKai-SB"/>
                <a:cs typeface="DFKai-SB"/>
                <a:sym typeface="DFKai-SB"/>
              </a:rPr>
              <a:t>載入圖片進臉部標註辨識內容</a:t>
            </a:r>
            <a:endParaRPr lang="en-US" altLang="zh-TW" sz="2000" dirty="0">
              <a:solidFill>
                <a:schemeClr val="dk1"/>
              </a:solidFill>
              <a:latin typeface="DFKai-SB"/>
              <a:ea typeface="DFKai-SB"/>
              <a:cs typeface="DFKai-SB"/>
              <a:sym typeface="DFKai-SB"/>
            </a:endParaRPr>
          </a:p>
        </p:txBody>
      </p:sp>
      <p:sp>
        <p:nvSpPr>
          <p:cNvPr id="18" name="Google Shape;160;p16">
            <a:extLst>
              <a:ext uri="{FF2B5EF4-FFF2-40B4-BE49-F238E27FC236}">
                <a16:creationId xmlns:a16="http://schemas.microsoft.com/office/drawing/2014/main" id="{906F2E9C-5A2D-E7F6-CC6D-4300E3EB3CE1}"/>
              </a:ext>
            </a:extLst>
          </p:cNvPr>
          <p:cNvSpPr txBox="1"/>
          <p:nvPr/>
        </p:nvSpPr>
        <p:spPr>
          <a:xfrm>
            <a:off x="7296000" y="3481255"/>
            <a:ext cx="4896000" cy="1015622"/>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None/>
            </a:pPr>
            <a:r>
              <a:rPr lang="en-US" altLang="zh-TW" sz="2000" dirty="0">
                <a:solidFill>
                  <a:schemeClr val="dk1"/>
                </a:solidFill>
                <a:latin typeface="DFKai-SB"/>
                <a:ea typeface="DFKai-SB"/>
                <a:cs typeface="DFKai-SB"/>
                <a:sym typeface="DFKai-SB"/>
              </a:rPr>
              <a:t>(c) </a:t>
            </a:r>
            <a:r>
              <a:rPr lang="zh-TW" altLang="en-US" sz="2000" dirty="0">
                <a:solidFill>
                  <a:schemeClr val="dk1"/>
                </a:solidFill>
                <a:latin typeface="DFKai-SB"/>
                <a:ea typeface="DFKai-SB"/>
                <a:cs typeface="DFKai-SB"/>
                <a:sym typeface="DFKai-SB"/>
              </a:rPr>
              <a:t>使用</a:t>
            </a:r>
            <a:r>
              <a:rPr lang="en-US" altLang="zh-TW" sz="2000" dirty="0" err="1">
                <a:solidFill>
                  <a:schemeClr val="dk1"/>
                </a:solidFill>
                <a:latin typeface="DFKai-SB"/>
                <a:ea typeface="DFKai-SB"/>
                <a:cs typeface="DFKai-SB"/>
                <a:sym typeface="DFKai-SB"/>
              </a:rPr>
              <a:t>DarkNet</a:t>
            </a:r>
            <a:r>
              <a:rPr lang="zh-TW" altLang="en-US" sz="2000" dirty="0">
                <a:solidFill>
                  <a:schemeClr val="dk1"/>
                </a:solidFill>
                <a:latin typeface="DFKai-SB"/>
                <a:ea typeface="DFKai-SB"/>
                <a:cs typeface="DFKai-SB"/>
                <a:sym typeface="DFKai-SB"/>
              </a:rPr>
              <a:t>訓練</a:t>
            </a:r>
            <a:r>
              <a:rPr lang="en-US" altLang="zh-TW" sz="2000" dirty="0">
                <a:solidFill>
                  <a:schemeClr val="dk1"/>
                </a:solidFill>
                <a:latin typeface="DFKai-SB"/>
                <a:ea typeface="DFKai-SB"/>
                <a:cs typeface="DFKai-SB"/>
                <a:sym typeface="DFKai-SB"/>
              </a:rPr>
              <a:t>YOLO v4-tiny</a:t>
            </a:r>
            <a:r>
              <a:rPr lang="zh-TW" altLang="en-US" sz="2000" dirty="0">
                <a:solidFill>
                  <a:schemeClr val="dk1"/>
                </a:solidFill>
                <a:latin typeface="DFKai-SB"/>
                <a:ea typeface="DFKai-SB"/>
                <a:cs typeface="DFKai-SB"/>
                <a:sym typeface="DFKai-SB"/>
              </a:rPr>
              <a:t>訓練檔</a:t>
            </a:r>
            <a:endParaRPr lang="en-US" altLang="zh-TW" sz="2000" dirty="0">
              <a:solidFill>
                <a:schemeClr val="dk1"/>
              </a:solidFill>
              <a:latin typeface="DFKai-SB"/>
              <a:ea typeface="DFKai-SB"/>
              <a:cs typeface="DFKai-SB"/>
              <a:sym typeface="DFKai-SB"/>
            </a:endParaRPr>
          </a:p>
        </p:txBody>
      </p:sp>
      <p:sp>
        <p:nvSpPr>
          <p:cNvPr id="19" name="Google Shape;160;p16">
            <a:extLst>
              <a:ext uri="{FF2B5EF4-FFF2-40B4-BE49-F238E27FC236}">
                <a16:creationId xmlns:a16="http://schemas.microsoft.com/office/drawing/2014/main" id="{7E45849E-E94D-1596-5AE5-1C501EE86590}"/>
              </a:ext>
            </a:extLst>
          </p:cNvPr>
          <p:cNvSpPr txBox="1"/>
          <p:nvPr/>
        </p:nvSpPr>
        <p:spPr>
          <a:xfrm>
            <a:off x="7746000" y="6254296"/>
            <a:ext cx="3996000" cy="720000"/>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None/>
            </a:pPr>
            <a:r>
              <a:rPr lang="en-US" altLang="zh-TW" sz="2000" dirty="0">
                <a:solidFill>
                  <a:schemeClr val="dk1"/>
                </a:solidFill>
                <a:latin typeface="DFKai-SB"/>
                <a:ea typeface="DFKai-SB"/>
                <a:cs typeface="DFKai-SB"/>
                <a:sym typeface="DFKai-SB"/>
              </a:rPr>
              <a:t>(d) </a:t>
            </a:r>
            <a:r>
              <a:rPr lang="zh-TW" altLang="en-US" sz="2000" dirty="0">
                <a:solidFill>
                  <a:schemeClr val="dk1"/>
                </a:solidFill>
                <a:latin typeface="DFKai-SB"/>
                <a:ea typeface="DFKai-SB"/>
                <a:cs typeface="DFKai-SB"/>
                <a:sym typeface="DFKai-SB"/>
              </a:rPr>
              <a:t>利用訓練模型進行檢測及比較</a:t>
            </a:r>
            <a:endParaRPr lang="en-US" altLang="zh-TW" sz="2000" dirty="0">
              <a:solidFill>
                <a:schemeClr val="dk1"/>
              </a:solidFill>
              <a:latin typeface="DFKai-SB"/>
              <a:ea typeface="DFKai-SB"/>
              <a:cs typeface="DFKai-SB"/>
              <a:sym typeface="DFKai-SB"/>
            </a:endParaRPr>
          </a:p>
        </p:txBody>
      </p:sp>
    </p:spTree>
    <p:extLst>
      <p:ext uri="{BB962C8B-B14F-4D97-AF65-F5344CB8AC3E}">
        <p14:creationId xmlns:p14="http://schemas.microsoft.com/office/powerpoint/2010/main" val="768950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EC3B93AD-03BA-A7DC-ADA4-C82FF6711762}"/>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BF090637-54C9-2050-5B87-132E0F93DF20}"/>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EEC4D01E-3A8E-6015-EBE1-DD90329A332B}"/>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1AFDF548-3A85-4B15-ECD1-613224CB16BC}"/>
              </a:ext>
            </a:extLst>
          </p:cNvPr>
          <p:cNvSpPr/>
          <p:nvPr/>
        </p:nvSpPr>
        <p:spPr>
          <a:xfrm>
            <a:off x="1344021" y="479597"/>
            <a:ext cx="469872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rPr>
              <a:t>作者的方法 </a:t>
            </a:r>
            <a:r>
              <a:rPr lang="en-US" altLang="zh-TW" sz="3200" b="1" dirty="0">
                <a:solidFill>
                  <a:srgbClr val="3F3F3F"/>
                </a:solidFill>
              </a:rPr>
              <a:t>-</a:t>
            </a:r>
            <a:r>
              <a:rPr lang="zh-TW" altLang="en-US" sz="3200" b="1" dirty="0">
                <a:solidFill>
                  <a:srgbClr val="3F3F3F"/>
                </a:solidFill>
              </a:rPr>
              <a:t> 結果</a:t>
            </a:r>
            <a:endParaRPr lang="zh-TW" altLang="en-US" sz="3200" b="1" dirty="0">
              <a:solidFill>
                <a:srgbClr val="3F3F3F"/>
              </a:solidFill>
              <a:latin typeface="Arial"/>
              <a:ea typeface="Arial"/>
              <a:cs typeface="Arial"/>
              <a:sym typeface="Arial"/>
            </a:endParaRPr>
          </a:p>
        </p:txBody>
      </p:sp>
      <p:sp>
        <p:nvSpPr>
          <p:cNvPr id="160" name="Google Shape;160;p16">
            <a:extLst>
              <a:ext uri="{FF2B5EF4-FFF2-40B4-BE49-F238E27FC236}">
                <a16:creationId xmlns:a16="http://schemas.microsoft.com/office/drawing/2014/main" id="{4ABD5B1B-AD58-13AB-ED69-079E27D7D7BC}"/>
              </a:ext>
            </a:extLst>
          </p:cNvPr>
          <p:cNvSpPr txBox="1"/>
          <p:nvPr/>
        </p:nvSpPr>
        <p:spPr>
          <a:xfrm>
            <a:off x="1506000" y="1334975"/>
            <a:ext cx="9180000" cy="1015622"/>
          </a:xfrm>
          <a:prstGeom prst="rect">
            <a:avLst/>
          </a:prstGeom>
          <a:noFill/>
          <a:ln>
            <a:noFill/>
          </a:ln>
        </p:spPr>
        <p:txBody>
          <a:bodyPr spcFirstLastPara="1" wrap="square" lIns="91425" tIns="45700" rIns="91425" bIns="45700" anchor="ctr" anchorCtr="0">
            <a:spAutoFit/>
          </a:bodyPr>
          <a:lstStyle/>
          <a:p>
            <a:pPr marR="0" lvl="0" algn="just" rtl="0">
              <a:lnSpc>
                <a:spcPct val="150000"/>
              </a:lnSpc>
              <a:spcBef>
                <a:spcPts val="0"/>
              </a:spcBef>
              <a:spcAft>
                <a:spcPts val="0"/>
              </a:spcAft>
            </a:pPr>
            <a:r>
              <a:rPr lang="en-US" altLang="zh-TW" sz="2000" dirty="0">
                <a:solidFill>
                  <a:schemeClr val="dk1"/>
                </a:solidFill>
                <a:latin typeface="DFKai-SB"/>
                <a:ea typeface="DFKai-SB"/>
                <a:cs typeface="DFKai-SB"/>
                <a:sym typeface="DFKai-SB"/>
              </a:rPr>
              <a:t>(1)</a:t>
            </a:r>
            <a:r>
              <a:rPr lang="zh-TW" altLang="en-US" sz="2000" dirty="0">
                <a:solidFill>
                  <a:schemeClr val="dk1"/>
                </a:solidFill>
                <a:latin typeface="DFKai-SB"/>
                <a:ea typeface="DFKai-SB"/>
                <a:cs typeface="DFKai-SB"/>
                <a:sym typeface="DFKai-SB"/>
              </a:rPr>
              <a:t> 樹莓派接通電源和連接螢幕，並鏈結電路板</a:t>
            </a:r>
            <a:endParaRPr lang="en-US" altLang="zh-TW" sz="2000" dirty="0">
              <a:solidFill>
                <a:schemeClr val="dk1"/>
              </a:solidFill>
              <a:latin typeface="DFKai-SB"/>
              <a:ea typeface="DFKai-SB"/>
              <a:cs typeface="DFKai-SB"/>
              <a:sym typeface="DFKai-SB"/>
            </a:endParaRPr>
          </a:p>
          <a:p>
            <a:pPr marR="0" lvl="0" algn="just" rtl="0">
              <a:lnSpc>
                <a:spcPct val="150000"/>
              </a:lnSpc>
              <a:spcBef>
                <a:spcPts val="0"/>
              </a:spcBef>
              <a:spcAft>
                <a:spcPts val="0"/>
              </a:spcAft>
            </a:pPr>
            <a:r>
              <a:rPr lang="en-US" altLang="zh-TW" sz="2000" dirty="0">
                <a:solidFill>
                  <a:schemeClr val="dk1"/>
                </a:solidFill>
                <a:latin typeface="DFKai-SB"/>
                <a:ea typeface="DFKai-SB"/>
                <a:cs typeface="DFKai-SB"/>
                <a:sym typeface="DFKai-SB"/>
              </a:rPr>
              <a:t>(2)</a:t>
            </a:r>
            <a:r>
              <a:rPr lang="zh-TW" altLang="en-US" sz="2000" dirty="0">
                <a:solidFill>
                  <a:schemeClr val="dk1"/>
                </a:solidFill>
                <a:latin typeface="DFKai-SB"/>
                <a:ea typeface="DFKai-SB"/>
                <a:cs typeface="DFKai-SB"/>
                <a:sym typeface="DFKai-SB"/>
              </a:rPr>
              <a:t> 在程式開啟後連接同網域 </a:t>
            </a:r>
            <a:r>
              <a:rPr lang="en-US" altLang="zh-TW" sz="2000" dirty="0">
                <a:solidFill>
                  <a:schemeClr val="dk1"/>
                </a:solidFill>
                <a:latin typeface="DFKai-SB"/>
                <a:ea typeface="DFKai-SB"/>
                <a:cs typeface="DFKai-SB"/>
                <a:sym typeface="DFKai-SB"/>
              </a:rPr>
              <a:t>IP </a:t>
            </a:r>
            <a:r>
              <a:rPr lang="zh-TW" altLang="en-US" sz="2000" dirty="0">
                <a:solidFill>
                  <a:schemeClr val="dk1"/>
                </a:solidFill>
                <a:latin typeface="DFKai-SB"/>
                <a:ea typeface="DFKai-SB"/>
                <a:cs typeface="DFKai-SB"/>
                <a:sym typeface="DFKai-SB"/>
              </a:rPr>
              <a:t>進行控制</a:t>
            </a:r>
            <a:endParaRPr lang="en-US" altLang="zh-TW" sz="2000" dirty="0">
              <a:solidFill>
                <a:schemeClr val="dk1"/>
              </a:solidFill>
              <a:latin typeface="DFKai-SB"/>
              <a:ea typeface="DFKai-SB"/>
              <a:cs typeface="DFKai-SB"/>
              <a:sym typeface="DFKai-SB"/>
            </a:endParaRPr>
          </a:p>
        </p:txBody>
      </p:sp>
      <p:sp>
        <p:nvSpPr>
          <p:cNvPr id="161" name="Google Shape;161;p16">
            <a:extLst>
              <a:ext uri="{FF2B5EF4-FFF2-40B4-BE49-F238E27FC236}">
                <a16:creationId xmlns:a16="http://schemas.microsoft.com/office/drawing/2014/main" id="{1CBBA214-C907-D702-5704-321DF91F029F}"/>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11</a:t>
            </a:fld>
            <a:endParaRPr dirty="0"/>
          </a:p>
        </p:txBody>
      </p:sp>
      <p:sp>
        <p:nvSpPr>
          <p:cNvPr id="16" name="Google Shape;160;p16">
            <a:extLst>
              <a:ext uri="{FF2B5EF4-FFF2-40B4-BE49-F238E27FC236}">
                <a16:creationId xmlns:a16="http://schemas.microsoft.com/office/drawing/2014/main" id="{4B4B78FA-7804-F0A0-0527-7EB227905F37}"/>
              </a:ext>
            </a:extLst>
          </p:cNvPr>
          <p:cNvSpPr txBox="1"/>
          <p:nvPr/>
        </p:nvSpPr>
        <p:spPr>
          <a:xfrm>
            <a:off x="985657" y="5989905"/>
            <a:ext cx="4320000"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r>
              <a:rPr lang="en-US" altLang="zh-TW" sz="2000" dirty="0">
                <a:solidFill>
                  <a:schemeClr val="dk1"/>
                </a:solidFill>
                <a:latin typeface="DFKai-SB"/>
                <a:ea typeface="DFKai-SB"/>
                <a:cs typeface="DFKai-SB"/>
                <a:sym typeface="DFKai-SB"/>
              </a:rPr>
              <a:t>(1)</a:t>
            </a:r>
            <a:r>
              <a:rPr lang="zh-TW" altLang="en-US" sz="2000" dirty="0">
                <a:solidFill>
                  <a:schemeClr val="dk1"/>
                </a:solidFill>
                <a:latin typeface="DFKai-SB"/>
                <a:ea typeface="DFKai-SB"/>
                <a:cs typeface="DFKai-SB"/>
                <a:sym typeface="DFKai-SB"/>
              </a:rPr>
              <a:t>系統連接展示圖</a:t>
            </a:r>
            <a:endParaRPr lang="en-US" altLang="zh-TW" sz="2000" dirty="0">
              <a:solidFill>
                <a:schemeClr val="dk1"/>
              </a:solidFill>
              <a:latin typeface="DFKai-SB"/>
              <a:ea typeface="DFKai-SB"/>
              <a:cs typeface="DFKai-SB"/>
              <a:sym typeface="DFKai-SB"/>
            </a:endParaRPr>
          </a:p>
        </p:txBody>
      </p:sp>
      <p:sp>
        <p:nvSpPr>
          <p:cNvPr id="17" name="Google Shape;160;p16">
            <a:extLst>
              <a:ext uri="{FF2B5EF4-FFF2-40B4-BE49-F238E27FC236}">
                <a16:creationId xmlns:a16="http://schemas.microsoft.com/office/drawing/2014/main" id="{F4114FE9-8E9C-6BFA-A956-2A1131FE4034}"/>
              </a:ext>
            </a:extLst>
          </p:cNvPr>
          <p:cNvSpPr txBox="1"/>
          <p:nvPr/>
        </p:nvSpPr>
        <p:spPr>
          <a:xfrm>
            <a:off x="6771459" y="5990686"/>
            <a:ext cx="4320000"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r>
              <a:rPr lang="en-US" altLang="zh-TW" sz="2000" dirty="0">
                <a:solidFill>
                  <a:schemeClr val="dk1"/>
                </a:solidFill>
                <a:latin typeface="DFKai-SB"/>
                <a:ea typeface="DFKai-SB"/>
                <a:cs typeface="DFKai-SB"/>
                <a:sym typeface="DFKai-SB"/>
              </a:rPr>
              <a:t>(2)</a:t>
            </a:r>
            <a:r>
              <a:rPr lang="zh-TW" altLang="en-US" sz="2000" dirty="0">
                <a:solidFill>
                  <a:schemeClr val="dk1"/>
                </a:solidFill>
                <a:latin typeface="DFKai-SB"/>
                <a:ea typeface="DFKai-SB"/>
                <a:cs typeface="DFKai-SB"/>
                <a:sym typeface="DFKai-SB"/>
              </a:rPr>
              <a:t>連接同網域畫陎</a:t>
            </a:r>
          </a:p>
        </p:txBody>
      </p:sp>
      <p:pic>
        <p:nvPicPr>
          <p:cNvPr id="2" name="圖片 1">
            <a:extLst>
              <a:ext uri="{FF2B5EF4-FFF2-40B4-BE49-F238E27FC236}">
                <a16:creationId xmlns:a16="http://schemas.microsoft.com/office/drawing/2014/main" id="{5AE19188-EA0D-5F92-D6E2-9C02FD388A43}"/>
              </a:ext>
            </a:extLst>
          </p:cNvPr>
          <p:cNvPicPr>
            <a:picLocks noChangeAspect="1"/>
          </p:cNvPicPr>
          <p:nvPr/>
        </p:nvPicPr>
        <p:blipFill>
          <a:blip r:embed="rId3"/>
          <a:stretch>
            <a:fillRect/>
          </a:stretch>
        </p:blipFill>
        <p:spPr>
          <a:xfrm>
            <a:off x="830527" y="2373134"/>
            <a:ext cx="4639781" cy="3600000"/>
          </a:xfrm>
          <a:prstGeom prst="rect">
            <a:avLst/>
          </a:prstGeom>
        </p:spPr>
      </p:pic>
      <p:pic>
        <p:nvPicPr>
          <p:cNvPr id="3" name="圖片 2">
            <a:extLst>
              <a:ext uri="{FF2B5EF4-FFF2-40B4-BE49-F238E27FC236}">
                <a16:creationId xmlns:a16="http://schemas.microsoft.com/office/drawing/2014/main" id="{7736E549-EC26-9C26-60E8-41DE362C64F7}"/>
              </a:ext>
            </a:extLst>
          </p:cNvPr>
          <p:cNvPicPr>
            <a:picLocks noChangeAspect="1"/>
          </p:cNvPicPr>
          <p:nvPr/>
        </p:nvPicPr>
        <p:blipFill>
          <a:blip r:embed="rId4"/>
          <a:stretch>
            <a:fillRect/>
          </a:stretch>
        </p:blipFill>
        <p:spPr>
          <a:xfrm>
            <a:off x="6453873" y="2373134"/>
            <a:ext cx="4955172" cy="3600000"/>
          </a:xfrm>
          <a:prstGeom prst="rect">
            <a:avLst/>
          </a:prstGeom>
        </p:spPr>
      </p:pic>
    </p:spTree>
    <p:extLst>
      <p:ext uri="{BB962C8B-B14F-4D97-AF65-F5344CB8AC3E}">
        <p14:creationId xmlns:p14="http://schemas.microsoft.com/office/powerpoint/2010/main" val="342490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53EB7CD3-B8E1-E9DF-2C2D-271FD224EE41}"/>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E103AEB2-A887-5620-33E1-81E71943AFE9}"/>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5CAB623D-177D-0C17-1EA5-CC5AAF96FAF0}"/>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9B993C58-B4A7-35E6-ADDB-9B34340BA8E2}"/>
              </a:ext>
            </a:extLst>
          </p:cNvPr>
          <p:cNvSpPr/>
          <p:nvPr/>
        </p:nvSpPr>
        <p:spPr>
          <a:xfrm>
            <a:off x="1344021" y="479597"/>
            <a:ext cx="469872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rPr>
              <a:t>作者的方法 </a:t>
            </a:r>
            <a:r>
              <a:rPr lang="en-US" altLang="zh-TW" sz="3200" b="1" dirty="0">
                <a:solidFill>
                  <a:srgbClr val="3F3F3F"/>
                </a:solidFill>
              </a:rPr>
              <a:t>-</a:t>
            </a:r>
            <a:r>
              <a:rPr lang="zh-TW" altLang="en-US" sz="3200" b="1" dirty="0">
                <a:solidFill>
                  <a:srgbClr val="3F3F3F"/>
                </a:solidFill>
              </a:rPr>
              <a:t> 結果</a:t>
            </a:r>
            <a:endParaRPr lang="zh-TW" altLang="en-US" sz="3200" b="1" dirty="0">
              <a:solidFill>
                <a:srgbClr val="3F3F3F"/>
              </a:solidFill>
              <a:latin typeface="Arial"/>
              <a:ea typeface="Arial"/>
              <a:cs typeface="Arial"/>
              <a:sym typeface="Arial"/>
            </a:endParaRPr>
          </a:p>
        </p:txBody>
      </p:sp>
      <p:sp>
        <p:nvSpPr>
          <p:cNvPr id="160" name="Google Shape;160;p16">
            <a:extLst>
              <a:ext uri="{FF2B5EF4-FFF2-40B4-BE49-F238E27FC236}">
                <a16:creationId xmlns:a16="http://schemas.microsoft.com/office/drawing/2014/main" id="{DA45A124-6133-9D25-72BD-244D046A0DB0}"/>
              </a:ext>
            </a:extLst>
          </p:cNvPr>
          <p:cNvSpPr txBox="1"/>
          <p:nvPr/>
        </p:nvSpPr>
        <p:spPr>
          <a:xfrm>
            <a:off x="1506000" y="1334975"/>
            <a:ext cx="9180000" cy="1015622"/>
          </a:xfrm>
          <a:prstGeom prst="rect">
            <a:avLst/>
          </a:prstGeom>
          <a:noFill/>
          <a:ln>
            <a:noFill/>
          </a:ln>
        </p:spPr>
        <p:txBody>
          <a:bodyPr spcFirstLastPara="1" wrap="square" lIns="91425" tIns="45700" rIns="91425" bIns="45700" anchor="ctr" anchorCtr="0">
            <a:spAutoFit/>
          </a:bodyPr>
          <a:lstStyle/>
          <a:p>
            <a:pPr marR="0" lvl="0" algn="just" rtl="0">
              <a:lnSpc>
                <a:spcPct val="150000"/>
              </a:lnSpc>
              <a:spcBef>
                <a:spcPts val="0"/>
              </a:spcBef>
              <a:spcAft>
                <a:spcPts val="0"/>
              </a:spcAft>
            </a:pPr>
            <a:r>
              <a:rPr lang="en-US" altLang="zh-TW" sz="2000" dirty="0">
                <a:solidFill>
                  <a:schemeClr val="dk1"/>
                </a:solidFill>
                <a:latin typeface="DFKai-SB"/>
                <a:ea typeface="DFKai-SB"/>
                <a:cs typeface="DFKai-SB"/>
                <a:sym typeface="DFKai-SB"/>
              </a:rPr>
              <a:t>(3) </a:t>
            </a:r>
            <a:r>
              <a:rPr lang="zh-TW" altLang="en-US" sz="2000" dirty="0">
                <a:solidFill>
                  <a:schemeClr val="dk1"/>
                </a:solidFill>
                <a:latin typeface="DFKai-SB"/>
                <a:ea typeface="DFKai-SB"/>
                <a:cs typeface="DFKai-SB"/>
                <a:sym typeface="DFKai-SB"/>
              </a:rPr>
              <a:t>進入網頁控制電扇，控制模式、風量調整</a:t>
            </a:r>
            <a:endParaRPr lang="en-US" altLang="zh-TW" sz="2000" dirty="0">
              <a:solidFill>
                <a:schemeClr val="dk1"/>
              </a:solidFill>
              <a:latin typeface="DFKai-SB"/>
              <a:ea typeface="DFKai-SB"/>
              <a:cs typeface="DFKai-SB"/>
              <a:sym typeface="DFKai-SB"/>
            </a:endParaRPr>
          </a:p>
          <a:p>
            <a:pPr marR="0" lvl="0" algn="just" rtl="0">
              <a:lnSpc>
                <a:spcPct val="150000"/>
              </a:lnSpc>
              <a:spcBef>
                <a:spcPts val="0"/>
              </a:spcBef>
              <a:spcAft>
                <a:spcPts val="0"/>
              </a:spcAft>
            </a:pPr>
            <a:r>
              <a:rPr lang="en-US" altLang="zh-TW" sz="2000" dirty="0">
                <a:solidFill>
                  <a:schemeClr val="dk1"/>
                </a:solidFill>
                <a:latin typeface="DFKai-SB"/>
                <a:ea typeface="DFKai-SB"/>
                <a:cs typeface="DFKai-SB"/>
                <a:sym typeface="DFKai-SB"/>
              </a:rPr>
              <a:t>(4) </a:t>
            </a:r>
            <a:r>
              <a:rPr lang="zh-TW" altLang="en-US" sz="2000" dirty="0">
                <a:solidFill>
                  <a:schemeClr val="dk1"/>
                </a:solidFill>
                <a:latin typeface="DFKai-SB"/>
                <a:ea typeface="DFKai-SB"/>
                <a:cs typeface="DFKai-SB"/>
                <a:sym typeface="DFKai-SB"/>
              </a:rPr>
              <a:t>固定模式：電扇運作但不會轉動</a:t>
            </a:r>
            <a:endParaRPr lang="en-US" altLang="zh-TW" sz="2000" dirty="0">
              <a:solidFill>
                <a:schemeClr val="dk1"/>
              </a:solidFill>
              <a:latin typeface="DFKai-SB"/>
              <a:ea typeface="DFKai-SB"/>
              <a:cs typeface="DFKai-SB"/>
              <a:sym typeface="DFKai-SB"/>
            </a:endParaRPr>
          </a:p>
        </p:txBody>
      </p:sp>
      <p:sp>
        <p:nvSpPr>
          <p:cNvPr id="161" name="Google Shape;161;p16">
            <a:extLst>
              <a:ext uri="{FF2B5EF4-FFF2-40B4-BE49-F238E27FC236}">
                <a16:creationId xmlns:a16="http://schemas.microsoft.com/office/drawing/2014/main" id="{3F58FFC3-DD08-B2C7-6A8C-B05E3EA1714F}"/>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12</a:t>
            </a:fld>
            <a:endParaRPr dirty="0"/>
          </a:p>
        </p:txBody>
      </p:sp>
      <p:sp>
        <p:nvSpPr>
          <p:cNvPr id="16" name="Google Shape;160;p16">
            <a:extLst>
              <a:ext uri="{FF2B5EF4-FFF2-40B4-BE49-F238E27FC236}">
                <a16:creationId xmlns:a16="http://schemas.microsoft.com/office/drawing/2014/main" id="{B57F09E6-E921-409F-41CF-1F63EF5F4643}"/>
              </a:ext>
            </a:extLst>
          </p:cNvPr>
          <p:cNvSpPr txBox="1"/>
          <p:nvPr/>
        </p:nvSpPr>
        <p:spPr>
          <a:xfrm>
            <a:off x="985657" y="5989905"/>
            <a:ext cx="4320000"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r>
              <a:rPr lang="en-US" altLang="zh-TW" sz="2000" dirty="0">
                <a:solidFill>
                  <a:schemeClr val="dk1"/>
                </a:solidFill>
                <a:latin typeface="DFKai-SB"/>
                <a:ea typeface="DFKai-SB"/>
                <a:cs typeface="DFKai-SB"/>
                <a:sym typeface="DFKai-SB"/>
              </a:rPr>
              <a:t>(3)</a:t>
            </a:r>
            <a:r>
              <a:rPr lang="zh-TW" altLang="en-US" sz="2000" dirty="0">
                <a:solidFill>
                  <a:schemeClr val="dk1"/>
                </a:solidFill>
                <a:latin typeface="DFKai-SB"/>
                <a:ea typeface="DFKai-SB"/>
                <a:cs typeface="DFKai-SB"/>
                <a:sym typeface="DFKai-SB"/>
              </a:rPr>
              <a:t>網頁風扇控制介陎</a:t>
            </a:r>
            <a:endParaRPr lang="en-US" altLang="zh-TW" sz="2000" dirty="0">
              <a:solidFill>
                <a:schemeClr val="dk1"/>
              </a:solidFill>
              <a:latin typeface="DFKai-SB"/>
              <a:ea typeface="DFKai-SB"/>
              <a:cs typeface="DFKai-SB"/>
              <a:sym typeface="DFKai-SB"/>
            </a:endParaRPr>
          </a:p>
        </p:txBody>
      </p:sp>
      <p:sp>
        <p:nvSpPr>
          <p:cNvPr id="17" name="Google Shape;160;p16">
            <a:extLst>
              <a:ext uri="{FF2B5EF4-FFF2-40B4-BE49-F238E27FC236}">
                <a16:creationId xmlns:a16="http://schemas.microsoft.com/office/drawing/2014/main" id="{DAE7CEA9-4B8C-6406-A81F-253285E565CB}"/>
              </a:ext>
            </a:extLst>
          </p:cNvPr>
          <p:cNvSpPr txBox="1"/>
          <p:nvPr/>
        </p:nvSpPr>
        <p:spPr>
          <a:xfrm>
            <a:off x="6771459" y="5990686"/>
            <a:ext cx="4320000"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r>
              <a:rPr lang="en-US" altLang="zh-TW" sz="2000" dirty="0">
                <a:solidFill>
                  <a:schemeClr val="dk1"/>
                </a:solidFill>
                <a:latin typeface="DFKai-SB"/>
                <a:ea typeface="DFKai-SB"/>
                <a:cs typeface="DFKai-SB"/>
                <a:sym typeface="DFKai-SB"/>
              </a:rPr>
              <a:t>(4)</a:t>
            </a:r>
            <a:r>
              <a:rPr lang="zh-TW" altLang="en-US" sz="2000" dirty="0">
                <a:solidFill>
                  <a:schemeClr val="dk1"/>
                </a:solidFill>
                <a:latin typeface="DFKai-SB"/>
                <a:ea typeface="DFKai-SB"/>
                <a:cs typeface="DFKai-SB"/>
                <a:sym typeface="DFKai-SB"/>
              </a:rPr>
              <a:t>風扇固定模式展示圖</a:t>
            </a:r>
          </a:p>
        </p:txBody>
      </p:sp>
      <p:pic>
        <p:nvPicPr>
          <p:cNvPr id="4" name="圖片 3">
            <a:extLst>
              <a:ext uri="{FF2B5EF4-FFF2-40B4-BE49-F238E27FC236}">
                <a16:creationId xmlns:a16="http://schemas.microsoft.com/office/drawing/2014/main" id="{2C5D88A7-D23A-5B21-A34D-6AEDD1FA258F}"/>
              </a:ext>
            </a:extLst>
          </p:cNvPr>
          <p:cNvPicPr>
            <a:picLocks noChangeAspect="1"/>
          </p:cNvPicPr>
          <p:nvPr/>
        </p:nvPicPr>
        <p:blipFill>
          <a:blip r:embed="rId3"/>
          <a:stretch>
            <a:fillRect/>
          </a:stretch>
        </p:blipFill>
        <p:spPr>
          <a:xfrm>
            <a:off x="1267143" y="2389905"/>
            <a:ext cx="3757027" cy="3600000"/>
          </a:xfrm>
          <a:prstGeom prst="rect">
            <a:avLst/>
          </a:prstGeom>
        </p:spPr>
      </p:pic>
      <p:pic>
        <p:nvPicPr>
          <p:cNvPr id="5" name="圖片 4">
            <a:extLst>
              <a:ext uri="{FF2B5EF4-FFF2-40B4-BE49-F238E27FC236}">
                <a16:creationId xmlns:a16="http://schemas.microsoft.com/office/drawing/2014/main" id="{24D4D8F2-9740-2BE7-A4AD-E604AA7DD543}"/>
              </a:ext>
            </a:extLst>
          </p:cNvPr>
          <p:cNvPicPr>
            <a:picLocks noChangeAspect="1"/>
          </p:cNvPicPr>
          <p:nvPr/>
        </p:nvPicPr>
        <p:blipFill>
          <a:blip r:embed="rId4"/>
          <a:stretch>
            <a:fillRect/>
          </a:stretch>
        </p:blipFill>
        <p:spPr>
          <a:xfrm>
            <a:off x="7205544" y="2350597"/>
            <a:ext cx="3451829" cy="3600000"/>
          </a:xfrm>
          <a:prstGeom prst="rect">
            <a:avLst/>
          </a:prstGeom>
        </p:spPr>
      </p:pic>
    </p:spTree>
    <p:extLst>
      <p:ext uri="{BB962C8B-B14F-4D97-AF65-F5344CB8AC3E}">
        <p14:creationId xmlns:p14="http://schemas.microsoft.com/office/powerpoint/2010/main" val="1992013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578DB97-345F-6E8A-246B-68C34245AB64}"/>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AD50BE21-E755-DF09-5D33-9D033B96802D}"/>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F2405A97-5151-3BB3-0C28-269DE81117C8}"/>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DA2CE537-6467-474C-0AC1-0A06A1D070DB}"/>
              </a:ext>
            </a:extLst>
          </p:cNvPr>
          <p:cNvSpPr/>
          <p:nvPr/>
        </p:nvSpPr>
        <p:spPr>
          <a:xfrm>
            <a:off x="1344021" y="479597"/>
            <a:ext cx="469872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rPr>
              <a:t>作者的方法 </a:t>
            </a:r>
            <a:r>
              <a:rPr lang="en-US" altLang="zh-TW" sz="3200" b="1" dirty="0">
                <a:solidFill>
                  <a:srgbClr val="3F3F3F"/>
                </a:solidFill>
              </a:rPr>
              <a:t>-</a:t>
            </a:r>
            <a:r>
              <a:rPr lang="zh-TW" altLang="en-US" sz="3200" b="1" dirty="0">
                <a:solidFill>
                  <a:srgbClr val="3F3F3F"/>
                </a:solidFill>
              </a:rPr>
              <a:t> 結果</a:t>
            </a:r>
            <a:endParaRPr lang="zh-TW" altLang="en-US" sz="3200" b="1" dirty="0">
              <a:solidFill>
                <a:srgbClr val="3F3F3F"/>
              </a:solidFill>
              <a:latin typeface="Arial"/>
              <a:ea typeface="Arial"/>
              <a:cs typeface="Arial"/>
              <a:sym typeface="Arial"/>
            </a:endParaRPr>
          </a:p>
        </p:txBody>
      </p:sp>
      <p:sp>
        <p:nvSpPr>
          <p:cNvPr id="160" name="Google Shape;160;p16">
            <a:extLst>
              <a:ext uri="{FF2B5EF4-FFF2-40B4-BE49-F238E27FC236}">
                <a16:creationId xmlns:a16="http://schemas.microsoft.com/office/drawing/2014/main" id="{B6AF7EE8-B32C-FACA-EEC1-8720F2577DBF}"/>
              </a:ext>
            </a:extLst>
          </p:cNvPr>
          <p:cNvSpPr txBox="1"/>
          <p:nvPr/>
        </p:nvSpPr>
        <p:spPr>
          <a:xfrm>
            <a:off x="1506000" y="1334975"/>
            <a:ext cx="9180000" cy="1015622"/>
          </a:xfrm>
          <a:prstGeom prst="rect">
            <a:avLst/>
          </a:prstGeom>
          <a:noFill/>
          <a:ln>
            <a:noFill/>
          </a:ln>
        </p:spPr>
        <p:txBody>
          <a:bodyPr spcFirstLastPara="1" wrap="square" lIns="91425" tIns="45700" rIns="91425" bIns="45700" anchor="ctr" anchorCtr="0">
            <a:spAutoFit/>
          </a:bodyPr>
          <a:lstStyle/>
          <a:p>
            <a:pPr marR="0" lvl="0" algn="just" rtl="0">
              <a:lnSpc>
                <a:spcPct val="150000"/>
              </a:lnSpc>
              <a:spcBef>
                <a:spcPts val="0"/>
              </a:spcBef>
              <a:spcAft>
                <a:spcPts val="0"/>
              </a:spcAft>
            </a:pPr>
            <a:r>
              <a:rPr lang="en-US" altLang="zh-TW" sz="2000" dirty="0">
                <a:solidFill>
                  <a:schemeClr val="dk1"/>
                </a:solidFill>
                <a:latin typeface="DFKai-SB"/>
                <a:ea typeface="DFKai-SB"/>
                <a:cs typeface="DFKai-SB"/>
                <a:sym typeface="DFKai-SB"/>
              </a:rPr>
              <a:t>(5) </a:t>
            </a:r>
            <a:r>
              <a:rPr lang="zh-TW" altLang="en-US" sz="2000" dirty="0">
                <a:solidFill>
                  <a:schemeClr val="dk1"/>
                </a:solidFill>
                <a:latin typeface="DFKai-SB"/>
                <a:ea typeface="DFKai-SB"/>
                <a:cs typeface="DFKai-SB"/>
                <a:sym typeface="DFKai-SB"/>
              </a:rPr>
              <a:t>固定模式：左右或上下擺動，只會左右或上下轉動</a:t>
            </a:r>
            <a:endParaRPr lang="en-US" altLang="zh-TW" sz="2000" dirty="0">
              <a:solidFill>
                <a:schemeClr val="dk1"/>
              </a:solidFill>
              <a:latin typeface="DFKai-SB"/>
              <a:ea typeface="DFKai-SB"/>
              <a:cs typeface="DFKai-SB"/>
              <a:sym typeface="DFKai-SB"/>
            </a:endParaRPr>
          </a:p>
          <a:p>
            <a:pPr marR="0" lvl="0" algn="just" rtl="0">
              <a:lnSpc>
                <a:spcPct val="150000"/>
              </a:lnSpc>
              <a:spcBef>
                <a:spcPts val="0"/>
              </a:spcBef>
              <a:spcAft>
                <a:spcPts val="0"/>
              </a:spcAft>
            </a:pPr>
            <a:r>
              <a:rPr lang="en-US" altLang="zh-TW" sz="2000" dirty="0">
                <a:solidFill>
                  <a:schemeClr val="dk1"/>
                </a:solidFill>
                <a:latin typeface="DFKai-SB"/>
                <a:ea typeface="DFKai-SB"/>
                <a:cs typeface="DFKai-SB"/>
                <a:sym typeface="DFKai-SB"/>
              </a:rPr>
              <a:t>(6) </a:t>
            </a:r>
            <a:r>
              <a:rPr lang="zh-TW" altLang="en-US" sz="2000" dirty="0">
                <a:solidFill>
                  <a:schemeClr val="dk1"/>
                </a:solidFill>
                <a:latin typeface="DFKai-SB"/>
                <a:ea typeface="DFKai-SB"/>
                <a:cs typeface="DFKai-SB"/>
                <a:sym typeface="DFKai-SB"/>
              </a:rPr>
              <a:t>追蹤模式，會進行人臉鎖定，目標移動那個方向，電扇會跟著轉動</a:t>
            </a:r>
            <a:endParaRPr lang="en-US" altLang="zh-TW" sz="2000" dirty="0">
              <a:solidFill>
                <a:schemeClr val="dk1"/>
              </a:solidFill>
              <a:latin typeface="DFKai-SB"/>
              <a:ea typeface="DFKai-SB"/>
              <a:cs typeface="DFKai-SB"/>
              <a:sym typeface="DFKai-SB"/>
            </a:endParaRPr>
          </a:p>
        </p:txBody>
      </p:sp>
      <p:sp>
        <p:nvSpPr>
          <p:cNvPr id="161" name="Google Shape;161;p16">
            <a:extLst>
              <a:ext uri="{FF2B5EF4-FFF2-40B4-BE49-F238E27FC236}">
                <a16:creationId xmlns:a16="http://schemas.microsoft.com/office/drawing/2014/main" id="{E136773F-B0B0-1AB8-096C-7DCEF36A6B0C}"/>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13</a:t>
            </a:fld>
            <a:endParaRPr dirty="0"/>
          </a:p>
        </p:txBody>
      </p:sp>
      <p:sp>
        <p:nvSpPr>
          <p:cNvPr id="16" name="Google Shape;160;p16">
            <a:extLst>
              <a:ext uri="{FF2B5EF4-FFF2-40B4-BE49-F238E27FC236}">
                <a16:creationId xmlns:a16="http://schemas.microsoft.com/office/drawing/2014/main" id="{CC5D7A24-7AA6-39D2-8A7E-912959DD2649}"/>
              </a:ext>
            </a:extLst>
          </p:cNvPr>
          <p:cNvSpPr txBox="1"/>
          <p:nvPr/>
        </p:nvSpPr>
        <p:spPr>
          <a:xfrm>
            <a:off x="985657" y="5989905"/>
            <a:ext cx="4320000"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r>
              <a:rPr lang="en-US" altLang="zh-TW" sz="2000" dirty="0">
                <a:solidFill>
                  <a:schemeClr val="dk1"/>
                </a:solidFill>
                <a:latin typeface="DFKai-SB"/>
                <a:ea typeface="DFKai-SB"/>
                <a:cs typeface="DFKai-SB"/>
                <a:sym typeface="DFKai-SB"/>
              </a:rPr>
              <a:t>(5)</a:t>
            </a:r>
            <a:r>
              <a:rPr lang="zh-TW" altLang="en-US" sz="2000" dirty="0">
                <a:solidFill>
                  <a:schemeClr val="dk1"/>
                </a:solidFill>
                <a:latin typeface="DFKai-SB"/>
                <a:ea typeface="DFKai-SB"/>
                <a:cs typeface="DFKai-SB"/>
                <a:sym typeface="DFKai-SB"/>
              </a:rPr>
              <a:t>風扇左右及上下擺動展示圖</a:t>
            </a:r>
          </a:p>
        </p:txBody>
      </p:sp>
      <p:sp>
        <p:nvSpPr>
          <p:cNvPr id="17" name="Google Shape;160;p16">
            <a:extLst>
              <a:ext uri="{FF2B5EF4-FFF2-40B4-BE49-F238E27FC236}">
                <a16:creationId xmlns:a16="http://schemas.microsoft.com/office/drawing/2014/main" id="{82A3264A-5388-D2B1-26E5-7B90D4A48A36}"/>
              </a:ext>
            </a:extLst>
          </p:cNvPr>
          <p:cNvSpPr txBox="1"/>
          <p:nvPr/>
        </p:nvSpPr>
        <p:spPr>
          <a:xfrm>
            <a:off x="6771459" y="5990686"/>
            <a:ext cx="4320000"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r>
              <a:rPr lang="en-US" altLang="zh-TW" sz="2000" dirty="0">
                <a:solidFill>
                  <a:schemeClr val="dk1"/>
                </a:solidFill>
                <a:latin typeface="DFKai-SB"/>
                <a:ea typeface="DFKai-SB"/>
                <a:cs typeface="DFKai-SB"/>
                <a:sym typeface="DFKai-SB"/>
              </a:rPr>
              <a:t>(6)</a:t>
            </a:r>
            <a:r>
              <a:rPr lang="zh-TW" altLang="en-US" sz="2000" dirty="0">
                <a:solidFill>
                  <a:schemeClr val="dk1"/>
                </a:solidFill>
                <a:latin typeface="DFKai-SB"/>
                <a:ea typeface="DFKai-SB"/>
                <a:cs typeface="DFKai-SB"/>
                <a:sym typeface="DFKai-SB"/>
              </a:rPr>
              <a:t>追蹤模式展示圖</a:t>
            </a:r>
          </a:p>
        </p:txBody>
      </p:sp>
      <p:pic>
        <p:nvPicPr>
          <p:cNvPr id="2" name="圖片 1">
            <a:extLst>
              <a:ext uri="{FF2B5EF4-FFF2-40B4-BE49-F238E27FC236}">
                <a16:creationId xmlns:a16="http://schemas.microsoft.com/office/drawing/2014/main" id="{5ADE3877-D469-3203-D2BE-D34C7059AB2E}"/>
              </a:ext>
            </a:extLst>
          </p:cNvPr>
          <p:cNvPicPr>
            <a:picLocks noChangeAspect="1"/>
          </p:cNvPicPr>
          <p:nvPr/>
        </p:nvPicPr>
        <p:blipFill>
          <a:blip r:embed="rId3"/>
          <a:stretch>
            <a:fillRect/>
          </a:stretch>
        </p:blipFill>
        <p:spPr>
          <a:xfrm>
            <a:off x="678715" y="2389905"/>
            <a:ext cx="4933884" cy="3600000"/>
          </a:xfrm>
          <a:prstGeom prst="rect">
            <a:avLst/>
          </a:prstGeom>
        </p:spPr>
      </p:pic>
      <p:pic>
        <p:nvPicPr>
          <p:cNvPr id="3" name="圖片 2">
            <a:extLst>
              <a:ext uri="{FF2B5EF4-FFF2-40B4-BE49-F238E27FC236}">
                <a16:creationId xmlns:a16="http://schemas.microsoft.com/office/drawing/2014/main" id="{6A4D1169-5341-A36A-CC4A-93E9ADE8E18C}"/>
              </a:ext>
            </a:extLst>
          </p:cNvPr>
          <p:cNvPicPr>
            <a:picLocks noChangeAspect="1"/>
          </p:cNvPicPr>
          <p:nvPr/>
        </p:nvPicPr>
        <p:blipFill>
          <a:blip r:embed="rId4"/>
          <a:stretch>
            <a:fillRect/>
          </a:stretch>
        </p:blipFill>
        <p:spPr>
          <a:xfrm>
            <a:off x="7360460" y="2389905"/>
            <a:ext cx="3141997" cy="3600000"/>
          </a:xfrm>
          <a:prstGeom prst="rect">
            <a:avLst/>
          </a:prstGeom>
        </p:spPr>
      </p:pic>
    </p:spTree>
    <p:extLst>
      <p:ext uri="{BB962C8B-B14F-4D97-AF65-F5344CB8AC3E}">
        <p14:creationId xmlns:p14="http://schemas.microsoft.com/office/powerpoint/2010/main" val="1157014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9EF85B-F61C-A97B-5D16-782BBF44EB3A}"/>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B7BD0FFC-DDF1-6EFB-5DD5-10268AE3B83A}"/>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22BE8EFD-1547-FD4B-2B63-693D21624A14}"/>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7BF8634D-6ED4-E8B8-354C-0FDB0A65F38B}"/>
              </a:ext>
            </a:extLst>
          </p:cNvPr>
          <p:cNvSpPr/>
          <p:nvPr/>
        </p:nvSpPr>
        <p:spPr>
          <a:xfrm>
            <a:off x="1344021" y="479597"/>
            <a:ext cx="469872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rPr>
              <a:t>作者的方法 </a:t>
            </a:r>
            <a:r>
              <a:rPr lang="en-US" altLang="zh-TW" sz="3200" b="1" dirty="0">
                <a:solidFill>
                  <a:srgbClr val="3F3F3F"/>
                </a:solidFill>
              </a:rPr>
              <a:t>-</a:t>
            </a:r>
            <a:r>
              <a:rPr lang="zh-TW" altLang="en-US" sz="3200" b="1" dirty="0">
                <a:solidFill>
                  <a:srgbClr val="3F3F3F"/>
                </a:solidFill>
              </a:rPr>
              <a:t> 結果</a:t>
            </a:r>
            <a:endParaRPr lang="zh-TW" altLang="en-US" sz="3200" b="1" dirty="0">
              <a:solidFill>
                <a:srgbClr val="3F3F3F"/>
              </a:solidFill>
              <a:latin typeface="Arial"/>
              <a:ea typeface="Arial"/>
              <a:cs typeface="Arial"/>
              <a:sym typeface="Arial"/>
            </a:endParaRPr>
          </a:p>
        </p:txBody>
      </p:sp>
      <p:sp>
        <p:nvSpPr>
          <p:cNvPr id="160" name="Google Shape;160;p16">
            <a:extLst>
              <a:ext uri="{FF2B5EF4-FFF2-40B4-BE49-F238E27FC236}">
                <a16:creationId xmlns:a16="http://schemas.microsoft.com/office/drawing/2014/main" id="{48B888E4-A027-CDD4-A121-6ADDA540913D}"/>
              </a:ext>
            </a:extLst>
          </p:cNvPr>
          <p:cNvSpPr txBox="1"/>
          <p:nvPr/>
        </p:nvSpPr>
        <p:spPr>
          <a:xfrm>
            <a:off x="1506000" y="1565807"/>
            <a:ext cx="9180000" cy="553957"/>
          </a:xfrm>
          <a:prstGeom prst="rect">
            <a:avLst/>
          </a:prstGeom>
          <a:noFill/>
          <a:ln>
            <a:noFill/>
          </a:ln>
        </p:spPr>
        <p:txBody>
          <a:bodyPr spcFirstLastPara="1" wrap="square" lIns="91425" tIns="45700" rIns="91425" bIns="45700" anchor="ctr" anchorCtr="0">
            <a:spAutoFit/>
          </a:bodyPr>
          <a:lstStyle/>
          <a:p>
            <a:pPr marR="0" lvl="0" algn="just" rtl="0">
              <a:lnSpc>
                <a:spcPct val="150000"/>
              </a:lnSpc>
              <a:spcBef>
                <a:spcPts val="0"/>
              </a:spcBef>
              <a:spcAft>
                <a:spcPts val="0"/>
              </a:spcAft>
            </a:pPr>
            <a:r>
              <a:rPr lang="en-US" altLang="zh-TW" sz="2000" dirty="0">
                <a:solidFill>
                  <a:schemeClr val="dk1"/>
                </a:solidFill>
                <a:latin typeface="DFKai-SB"/>
                <a:ea typeface="DFKai-SB"/>
                <a:cs typeface="DFKai-SB"/>
                <a:sym typeface="DFKai-SB"/>
              </a:rPr>
              <a:t>(7) </a:t>
            </a:r>
            <a:r>
              <a:rPr lang="zh-TW" altLang="en-US" sz="2000" dirty="0">
                <a:solidFill>
                  <a:schemeClr val="dk1"/>
                </a:solidFill>
                <a:latin typeface="DFKai-SB"/>
                <a:ea typeface="DFKai-SB"/>
                <a:cs typeface="DFKai-SB"/>
                <a:sym typeface="DFKai-SB"/>
              </a:rPr>
              <a:t>監控模式，電扇沒有在運作時，使用者可以通過攝像頭進行偵測</a:t>
            </a:r>
            <a:endParaRPr lang="en-US" altLang="zh-TW" sz="2000" dirty="0">
              <a:solidFill>
                <a:schemeClr val="dk1"/>
              </a:solidFill>
              <a:latin typeface="DFKai-SB"/>
              <a:ea typeface="DFKai-SB"/>
              <a:cs typeface="DFKai-SB"/>
              <a:sym typeface="DFKai-SB"/>
            </a:endParaRPr>
          </a:p>
        </p:txBody>
      </p:sp>
      <p:sp>
        <p:nvSpPr>
          <p:cNvPr id="161" name="Google Shape;161;p16">
            <a:extLst>
              <a:ext uri="{FF2B5EF4-FFF2-40B4-BE49-F238E27FC236}">
                <a16:creationId xmlns:a16="http://schemas.microsoft.com/office/drawing/2014/main" id="{CE2AF691-702D-ECC1-9762-43543C794A67}"/>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14</a:t>
            </a:fld>
            <a:endParaRPr dirty="0"/>
          </a:p>
        </p:txBody>
      </p:sp>
      <p:sp>
        <p:nvSpPr>
          <p:cNvPr id="17" name="Google Shape;160;p16">
            <a:extLst>
              <a:ext uri="{FF2B5EF4-FFF2-40B4-BE49-F238E27FC236}">
                <a16:creationId xmlns:a16="http://schemas.microsoft.com/office/drawing/2014/main" id="{E91D3D00-20AC-9D1E-EE8B-1D90833F2F51}"/>
              </a:ext>
            </a:extLst>
          </p:cNvPr>
          <p:cNvSpPr txBox="1"/>
          <p:nvPr/>
        </p:nvSpPr>
        <p:spPr>
          <a:xfrm>
            <a:off x="3936000" y="5990686"/>
            <a:ext cx="4320000" cy="55395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r>
              <a:rPr lang="en-US" altLang="zh-TW" sz="2000" dirty="0">
                <a:solidFill>
                  <a:schemeClr val="dk1"/>
                </a:solidFill>
                <a:latin typeface="DFKai-SB"/>
                <a:ea typeface="DFKai-SB"/>
                <a:cs typeface="DFKai-SB"/>
                <a:sym typeface="DFKai-SB"/>
              </a:rPr>
              <a:t>(7)</a:t>
            </a:r>
            <a:r>
              <a:rPr lang="zh-TW" altLang="en-US" sz="2000" dirty="0">
                <a:solidFill>
                  <a:schemeClr val="dk1"/>
                </a:solidFill>
                <a:latin typeface="DFKai-SB"/>
                <a:ea typeface="DFKai-SB"/>
                <a:cs typeface="DFKai-SB"/>
                <a:sym typeface="DFKai-SB"/>
              </a:rPr>
              <a:t>環境監控資訊回報展示圖</a:t>
            </a:r>
          </a:p>
        </p:txBody>
      </p:sp>
      <p:pic>
        <p:nvPicPr>
          <p:cNvPr id="4" name="圖片 3">
            <a:extLst>
              <a:ext uri="{FF2B5EF4-FFF2-40B4-BE49-F238E27FC236}">
                <a16:creationId xmlns:a16="http://schemas.microsoft.com/office/drawing/2014/main" id="{99A51ACC-7B1D-3F9B-3919-231DF2E939C8}"/>
              </a:ext>
            </a:extLst>
          </p:cNvPr>
          <p:cNvPicPr>
            <a:picLocks noChangeAspect="1"/>
          </p:cNvPicPr>
          <p:nvPr/>
        </p:nvPicPr>
        <p:blipFill>
          <a:blip r:embed="rId3"/>
          <a:stretch>
            <a:fillRect/>
          </a:stretch>
        </p:blipFill>
        <p:spPr>
          <a:xfrm>
            <a:off x="2354455" y="2390686"/>
            <a:ext cx="7483089" cy="3600000"/>
          </a:xfrm>
          <a:prstGeom prst="rect">
            <a:avLst/>
          </a:prstGeom>
        </p:spPr>
      </p:pic>
    </p:spTree>
    <p:extLst>
      <p:ext uri="{BB962C8B-B14F-4D97-AF65-F5344CB8AC3E}">
        <p14:creationId xmlns:p14="http://schemas.microsoft.com/office/powerpoint/2010/main" val="3290323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A2A96AEE-915E-5D82-8597-8B623080C306}"/>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7FFBFED2-B4C0-3600-08C1-20E327652F14}"/>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537CD960-FF60-CAB4-7C97-9E6A802CB196}"/>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A3DB81A4-FE31-B43C-46A1-CFD7FFB809C3}"/>
              </a:ext>
            </a:extLst>
          </p:cNvPr>
          <p:cNvSpPr/>
          <p:nvPr/>
        </p:nvSpPr>
        <p:spPr>
          <a:xfrm>
            <a:off x="1344021" y="479597"/>
            <a:ext cx="469872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rPr>
              <a:t>作者的方法 </a:t>
            </a:r>
            <a:r>
              <a:rPr lang="en-US" altLang="zh-TW" sz="3200" b="1" dirty="0">
                <a:solidFill>
                  <a:srgbClr val="3F3F3F"/>
                </a:solidFill>
              </a:rPr>
              <a:t>-</a:t>
            </a:r>
            <a:r>
              <a:rPr lang="zh-TW" altLang="en-US" sz="3200" b="1" dirty="0">
                <a:solidFill>
                  <a:srgbClr val="3F3F3F"/>
                </a:solidFill>
              </a:rPr>
              <a:t> 優缺點</a:t>
            </a:r>
            <a:endParaRPr lang="zh-TW" altLang="en-US" sz="3200" b="1" dirty="0">
              <a:solidFill>
                <a:srgbClr val="3F3F3F"/>
              </a:solidFill>
              <a:latin typeface="Arial"/>
              <a:ea typeface="Arial"/>
              <a:cs typeface="Arial"/>
              <a:sym typeface="Arial"/>
            </a:endParaRPr>
          </a:p>
        </p:txBody>
      </p:sp>
      <p:sp>
        <p:nvSpPr>
          <p:cNvPr id="160" name="Google Shape;160;p16">
            <a:extLst>
              <a:ext uri="{FF2B5EF4-FFF2-40B4-BE49-F238E27FC236}">
                <a16:creationId xmlns:a16="http://schemas.microsoft.com/office/drawing/2014/main" id="{F321006D-7704-1A65-35E3-11D25AF8F9AD}"/>
              </a:ext>
            </a:extLst>
          </p:cNvPr>
          <p:cNvSpPr txBox="1"/>
          <p:nvPr/>
        </p:nvSpPr>
        <p:spPr>
          <a:xfrm>
            <a:off x="1506000" y="1395530"/>
            <a:ext cx="9180000" cy="4832052"/>
          </a:xfrm>
          <a:prstGeom prst="rect">
            <a:avLst/>
          </a:prstGeom>
          <a:noFill/>
          <a:ln>
            <a:noFill/>
          </a:ln>
        </p:spPr>
        <p:txBody>
          <a:bodyPr spcFirstLastPara="1" wrap="square" lIns="91425" tIns="45700" rIns="91425" bIns="45700" anchor="ctr" anchorCtr="0">
            <a:spAutoFit/>
          </a:bodyPr>
          <a:lstStyle/>
          <a:p>
            <a:pPr marR="0" lvl="0" algn="just" rtl="0">
              <a:spcBef>
                <a:spcPts val="0"/>
              </a:spcBef>
              <a:spcAft>
                <a:spcPts val="0"/>
              </a:spcAft>
            </a:pPr>
            <a:r>
              <a:rPr lang="zh-TW" altLang="en-US" sz="2400" b="1" kern="100" dirty="0">
                <a:latin typeface="標楷體" panose="03000509000000000000" pitchFamily="65" charset="-120"/>
                <a:ea typeface="標楷體" panose="03000509000000000000" pitchFamily="65" charset="-120"/>
                <a:cs typeface="Times New Roman" panose="02020603050405020304" pitchFamily="18" charset="0"/>
                <a:sym typeface="DFKai-SB"/>
              </a:rPr>
              <a:t>優點</a:t>
            </a:r>
          </a:p>
          <a:p>
            <a:pPr marL="457200" marR="0" lvl="0" indent="-457200" algn="just" rtl="0">
              <a:spcBef>
                <a:spcPts val="0"/>
              </a:spcBef>
              <a:spcAft>
                <a:spcPts val="0"/>
              </a:spcAft>
              <a:buAutoNum type="arabicPeriod"/>
            </a:pP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模組化設計：程式功能分為多個函式，模組化結構清晰，便於閱讀、維護和測試。</a:t>
            </a:r>
            <a:endParaRPr lang="en-US" altLang="zh-TW" sz="2000" kern="100" dirty="0">
              <a:latin typeface="標楷體" panose="03000509000000000000" pitchFamily="65" charset="-120"/>
              <a:ea typeface="標楷體" panose="03000509000000000000" pitchFamily="65" charset="-120"/>
              <a:cs typeface="Times New Roman" panose="02020603050405020304" pitchFamily="18" charset="0"/>
              <a:sym typeface="DFKai-SB"/>
            </a:endParaRPr>
          </a:p>
          <a:p>
            <a:pPr marL="457200" marR="0" lvl="0" indent="-457200" algn="just" rtl="0">
              <a:spcBef>
                <a:spcPts val="0"/>
              </a:spcBef>
              <a:spcAft>
                <a:spcPts val="0"/>
              </a:spcAft>
              <a:buAutoNum type="arabicPeriod"/>
            </a:pP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全域變數控制流程：使用全域變數（如 </a:t>
            </a:r>
            <a:r>
              <a:rPr lang="en-US" altLang="zh-TW" sz="2000" kern="100" dirty="0" err="1">
                <a:latin typeface="標楷體" panose="03000509000000000000" pitchFamily="65" charset="-120"/>
                <a:ea typeface="標楷體" panose="03000509000000000000" pitchFamily="65" charset="-120"/>
                <a:cs typeface="Times New Roman" panose="02020603050405020304" pitchFamily="18" charset="0"/>
                <a:sym typeface="DFKai-SB"/>
              </a:rPr>
              <a:t>turnX</a:t>
            </a:r>
            <a:r>
              <a:rPr lang="en-US" altLang="zh-TW"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 </a:t>
            </a:r>
            <a:r>
              <a:rPr lang="en-US" altLang="zh-TW" sz="2000" kern="100" dirty="0" err="1">
                <a:latin typeface="標楷體" panose="03000509000000000000" pitchFamily="65" charset="-120"/>
                <a:ea typeface="標楷體" panose="03000509000000000000" pitchFamily="65" charset="-120"/>
                <a:cs typeface="Times New Roman" panose="02020603050405020304" pitchFamily="18" charset="0"/>
                <a:sym typeface="DFKai-SB"/>
              </a:rPr>
              <a:t>turnY</a:t>
            </a: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）傳遞狀態訊息，便於管理偵測結果和動作。</a:t>
            </a:r>
            <a:endParaRPr lang="en-US" altLang="zh-TW" sz="2000" kern="100" dirty="0">
              <a:latin typeface="標楷體" panose="03000509000000000000" pitchFamily="65" charset="-120"/>
              <a:ea typeface="標楷體" panose="03000509000000000000" pitchFamily="65" charset="-120"/>
              <a:cs typeface="Times New Roman" panose="02020603050405020304" pitchFamily="18" charset="0"/>
              <a:sym typeface="DFKai-SB"/>
            </a:endParaRPr>
          </a:p>
          <a:p>
            <a:pPr marL="457200" marR="0" lvl="0" indent="-457200" algn="just" rtl="0">
              <a:spcBef>
                <a:spcPts val="0"/>
              </a:spcBef>
              <a:spcAft>
                <a:spcPts val="0"/>
              </a:spcAft>
              <a:buAutoNum type="arabicPeriod"/>
            </a:pP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邊界框與標籤的繪製：物件檢測後在影像上繪製邊界框，並標註物件名稱及信心度，這樣可以清晰地了解偵測結果。</a:t>
            </a:r>
          </a:p>
          <a:p>
            <a:pPr marR="0" lvl="0" algn="just" rtl="0">
              <a:spcBef>
                <a:spcPts val="0"/>
              </a:spcBef>
              <a:spcAft>
                <a:spcPts val="0"/>
              </a:spcAft>
            </a:pPr>
            <a:endParaRPr lang="zh-TW" altLang="en-US" sz="2000" b="1" kern="100" dirty="0">
              <a:latin typeface="標楷體" panose="03000509000000000000" pitchFamily="65" charset="-120"/>
              <a:ea typeface="標楷體" panose="03000509000000000000" pitchFamily="65" charset="-120"/>
              <a:cs typeface="Times New Roman" panose="02020603050405020304" pitchFamily="18" charset="0"/>
              <a:sym typeface="DFKai-SB"/>
            </a:endParaRPr>
          </a:p>
          <a:p>
            <a:pPr marR="0" lvl="0" algn="just" rtl="0">
              <a:spcBef>
                <a:spcPts val="0"/>
              </a:spcBef>
              <a:spcAft>
                <a:spcPts val="0"/>
              </a:spcAft>
            </a:pPr>
            <a:r>
              <a:rPr lang="zh-TW" altLang="en-US" sz="2400" b="1" kern="100" dirty="0">
                <a:latin typeface="標楷體" panose="03000509000000000000" pitchFamily="65" charset="-120"/>
                <a:ea typeface="標楷體" panose="03000509000000000000" pitchFamily="65" charset="-120"/>
                <a:cs typeface="Times New Roman" panose="02020603050405020304" pitchFamily="18" charset="0"/>
                <a:sym typeface="DFKai-SB"/>
              </a:rPr>
              <a:t>缺點</a:t>
            </a:r>
          </a:p>
          <a:p>
            <a:pPr marL="457200" marR="0" lvl="0" indent="-457200" algn="just" rtl="0">
              <a:spcBef>
                <a:spcPts val="0"/>
              </a:spcBef>
              <a:spcAft>
                <a:spcPts val="0"/>
              </a:spcAft>
              <a:buAutoNum type="arabicPeriod"/>
            </a:pP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全域變數使用過多：大量使用全域變數（如 </a:t>
            </a:r>
            <a:r>
              <a:rPr lang="en-US" altLang="zh-TW"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WIDTH, HEIGHT, detected</a:t>
            </a: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）可能導致函式間高耦合，增加維護難度且降低程式可讀性。</a:t>
            </a:r>
            <a:endParaRPr lang="en-US" altLang="zh-TW" sz="2000" kern="100" dirty="0">
              <a:latin typeface="標楷體" panose="03000509000000000000" pitchFamily="65" charset="-120"/>
              <a:ea typeface="標楷體" panose="03000509000000000000" pitchFamily="65" charset="-120"/>
              <a:cs typeface="Times New Roman" panose="02020603050405020304" pitchFamily="18" charset="0"/>
              <a:sym typeface="DFKai-SB"/>
            </a:endParaRPr>
          </a:p>
          <a:p>
            <a:pPr marL="457200" marR="0" lvl="0" indent="-457200" algn="just" rtl="0">
              <a:spcBef>
                <a:spcPts val="0"/>
              </a:spcBef>
              <a:spcAft>
                <a:spcPts val="0"/>
              </a:spcAft>
              <a:buAutoNum type="arabicPeriod"/>
            </a:pP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缺乏錯誤處理：若攝影機無法正確開啟或讀取影像（</a:t>
            </a:r>
            <a:r>
              <a:rPr lang="en-US" altLang="zh-TW"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ret </a:t>
            </a: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為 </a:t>
            </a:r>
            <a:r>
              <a:rPr lang="en-US" altLang="zh-TW"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False</a:t>
            </a: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），程式未進行適當的例外處理，可能導致後續錯誤。</a:t>
            </a:r>
            <a:endParaRPr lang="en-US" altLang="zh-TW" sz="2000" kern="100" dirty="0">
              <a:latin typeface="標楷體" panose="03000509000000000000" pitchFamily="65" charset="-120"/>
              <a:ea typeface="標楷體" panose="03000509000000000000" pitchFamily="65" charset="-120"/>
              <a:cs typeface="Times New Roman" panose="02020603050405020304" pitchFamily="18" charset="0"/>
              <a:sym typeface="DFKai-SB"/>
            </a:endParaRPr>
          </a:p>
          <a:p>
            <a:pPr marL="457200" marR="0" lvl="0" indent="-457200" algn="just" rtl="0">
              <a:spcBef>
                <a:spcPts val="0"/>
              </a:spcBef>
              <a:spcAft>
                <a:spcPts val="0"/>
              </a:spcAft>
              <a:buAutoNum type="arabicPeriod"/>
            </a:pP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退出條件不完善：僅依賴</a:t>
            </a:r>
            <a:r>
              <a:rPr lang="en-US" altLang="zh-TW"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ESC </a:t>
            </a: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鍵退出程序，對攝影機資源（如 </a:t>
            </a:r>
            <a:r>
              <a:rPr lang="en-US" altLang="zh-TW"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cv2.destroyAllWindows()</a:t>
            </a: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）未妥善釋放。</a:t>
            </a:r>
          </a:p>
        </p:txBody>
      </p:sp>
      <p:sp>
        <p:nvSpPr>
          <p:cNvPr id="161" name="Google Shape;161;p16">
            <a:extLst>
              <a:ext uri="{FF2B5EF4-FFF2-40B4-BE49-F238E27FC236}">
                <a16:creationId xmlns:a16="http://schemas.microsoft.com/office/drawing/2014/main" id="{F4DDD56D-BFF4-BBEA-FB7E-CDF12021EB32}"/>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15</a:t>
            </a:fld>
            <a:endParaRPr dirty="0"/>
          </a:p>
        </p:txBody>
      </p:sp>
    </p:spTree>
    <p:extLst>
      <p:ext uri="{BB962C8B-B14F-4D97-AF65-F5344CB8AC3E}">
        <p14:creationId xmlns:p14="http://schemas.microsoft.com/office/powerpoint/2010/main" val="1102476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a:extLst>
            <a:ext uri="{FF2B5EF4-FFF2-40B4-BE49-F238E27FC236}">
              <a16:creationId xmlns:a16="http://schemas.microsoft.com/office/drawing/2014/main" id="{E1DC93A2-ADC3-0BD1-6727-3608343F2EA4}"/>
            </a:ext>
          </a:extLst>
        </p:cNvPr>
        <p:cNvGrpSpPr/>
        <p:nvPr/>
      </p:nvGrpSpPr>
      <p:grpSpPr>
        <a:xfrm>
          <a:off x="0" y="0"/>
          <a:ext cx="0" cy="0"/>
          <a:chOff x="0" y="0"/>
          <a:chExt cx="0" cy="0"/>
        </a:xfrm>
      </p:grpSpPr>
      <p:sp>
        <p:nvSpPr>
          <p:cNvPr id="295" name="Google Shape;295;p31">
            <a:extLst>
              <a:ext uri="{FF2B5EF4-FFF2-40B4-BE49-F238E27FC236}">
                <a16:creationId xmlns:a16="http://schemas.microsoft.com/office/drawing/2014/main" id="{BCF85D81-BA60-DEB1-4EEF-5C5548D506B4}"/>
              </a:ext>
            </a:extLst>
          </p:cNvPr>
          <p:cNvSpPr/>
          <p:nvPr/>
        </p:nvSpPr>
        <p:spPr>
          <a:xfrm>
            <a:off x="1615440" y="2202180"/>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96" name="Google Shape;296;p31">
            <a:extLst>
              <a:ext uri="{FF2B5EF4-FFF2-40B4-BE49-F238E27FC236}">
                <a16:creationId xmlns:a16="http://schemas.microsoft.com/office/drawing/2014/main" id="{C98B9327-5D5B-7D1A-4282-F2C81BD1B660}"/>
              </a:ext>
            </a:extLst>
          </p:cNvPr>
          <p:cNvSpPr/>
          <p:nvPr/>
        </p:nvSpPr>
        <p:spPr>
          <a:xfrm>
            <a:off x="3276495" y="3865005"/>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97" name="Google Shape;297;p31">
            <a:extLst>
              <a:ext uri="{FF2B5EF4-FFF2-40B4-BE49-F238E27FC236}">
                <a16:creationId xmlns:a16="http://schemas.microsoft.com/office/drawing/2014/main" id="{14F37FB0-8CB7-5784-0887-C1B4C9E54A9E}"/>
              </a:ext>
            </a:extLst>
          </p:cNvPr>
          <p:cNvSpPr txBox="1"/>
          <p:nvPr/>
        </p:nvSpPr>
        <p:spPr>
          <a:xfrm>
            <a:off x="864526" y="3005031"/>
            <a:ext cx="3955467" cy="84793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4400" dirty="0">
                <a:solidFill>
                  <a:schemeClr val="lt1"/>
                </a:solidFill>
                <a:latin typeface="Arial"/>
                <a:ea typeface="Arial"/>
                <a:cs typeface="Arial"/>
                <a:sym typeface="Arial"/>
              </a:rPr>
              <a:t>PART </a:t>
            </a:r>
            <a:r>
              <a:rPr lang="en-US" altLang="zh-TW" sz="4400" dirty="0">
                <a:solidFill>
                  <a:schemeClr val="lt1"/>
                </a:solidFill>
                <a:latin typeface="Arial"/>
                <a:ea typeface="Arial"/>
                <a:cs typeface="Arial"/>
                <a:sym typeface="Arial"/>
              </a:rPr>
              <a:t>4</a:t>
            </a:r>
            <a:endParaRPr sz="4400" dirty="0">
              <a:solidFill>
                <a:schemeClr val="lt1"/>
              </a:solidFill>
              <a:latin typeface="Arial"/>
              <a:ea typeface="Arial"/>
              <a:cs typeface="Arial"/>
              <a:sym typeface="Arial"/>
            </a:endParaRPr>
          </a:p>
        </p:txBody>
      </p:sp>
      <p:sp>
        <p:nvSpPr>
          <p:cNvPr id="298" name="Google Shape;298;p31">
            <a:extLst>
              <a:ext uri="{FF2B5EF4-FFF2-40B4-BE49-F238E27FC236}">
                <a16:creationId xmlns:a16="http://schemas.microsoft.com/office/drawing/2014/main" id="{A359D4F5-EE83-7EA6-B338-25ADD7D6E3C1}"/>
              </a:ext>
            </a:extLst>
          </p:cNvPr>
          <p:cNvSpPr/>
          <p:nvPr/>
        </p:nvSpPr>
        <p:spPr>
          <a:xfrm>
            <a:off x="4308048" y="1720840"/>
            <a:ext cx="7883951" cy="341632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zh-TW" altLang="en-US" sz="4800" b="1" dirty="0">
                <a:solidFill>
                  <a:schemeClr val="dk1"/>
                </a:solidFill>
                <a:latin typeface="Arial"/>
                <a:ea typeface="Arial"/>
                <a:cs typeface="Arial"/>
                <a:sym typeface="Arial"/>
              </a:rPr>
              <a:t>　</a:t>
            </a:r>
            <a:r>
              <a:rPr lang="zh-TW" altLang="en-US" sz="4800" b="1" dirty="0">
                <a:solidFill>
                  <a:schemeClr val="dk1"/>
                </a:solidFill>
              </a:rPr>
              <a:t>我的方法</a:t>
            </a:r>
            <a:endParaRPr lang="zh-TW" altLang="en-US" sz="4800" dirty="0"/>
          </a:p>
        </p:txBody>
      </p:sp>
      <p:sp>
        <p:nvSpPr>
          <p:cNvPr id="299" name="Google Shape;299;p31">
            <a:extLst>
              <a:ext uri="{FF2B5EF4-FFF2-40B4-BE49-F238E27FC236}">
                <a16:creationId xmlns:a16="http://schemas.microsoft.com/office/drawing/2014/main" id="{4B85622D-0A88-7816-BC28-4B80939DE92E}"/>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16</a:t>
            </a:fld>
            <a:endParaRPr dirty="0"/>
          </a:p>
        </p:txBody>
      </p:sp>
    </p:spTree>
    <p:extLst>
      <p:ext uri="{BB962C8B-B14F-4D97-AF65-F5344CB8AC3E}">
        <p14:creationId xmlns:p14="http://schemas.microsoft.com/office/powerpoint/2010/main" val="2155425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9A5808AE-FA6D-6B71-DF82-DCAC272A8AD7}"/>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8C099BA4-4FF3-88CF-2DC0-0421D3A84206}"/>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EA1E0856-4DF0-B8F6-F7F3-6BAC253B1181}"/>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B3B9159B-80FE-FC19-5963-48100A7B6C34}"/>
              </a:ext>
            </a:extLst>
          </p:cNvPr>
          <p:cNvSpPr/>
          <p:nvPr/>
        </p:nvSpPr>
        <p:spPr>
          <a:xfrm>
            <a:off x="1344021" y="479597"/>
            <a:ext cx="469872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latin typeface="Arial"/>
                <a:ea typeface="Arial"/>
                <a:cs typeface="Arial"/>
                <a:sym typeface="Arial"/>
              </a:rPr>
              <a:t>我的方法 </a:t>
            </a:r>
            <a:r>
              <a:rPr lang="en-US" altLang="zh-TW" sz="3200" b="1" dirty="0">
                <a:solidFill>
                  <a:srgbClr val="3F3F3F"/>
                </a:solidFill>
                <a:latin typeface="Arial"/>
                <a:ea typeface="Arial"/>
                <a:cs typeface="Arial"/>
                <a:sym typeface="Arial"/>
              </a:rPr>
              <a:t>-</a:t>
            </a:r>
            <a:r>
              <a:rPr lang="zh-TW" altLang="en-US" sz="3200" b="1" dirty="0">
                <a:solidFill>
                  <a:srgbClr val="3F3F3F"/>
                </a:solidFill>
                <a:latin typeface="Arial"/>
                <a:ea typeface="Arial"/>
                <a:cs typeface="Arial"/>
                <a:sym typeface="Arial"/>
              </a:rPr>
              <a:t> 程式碼</a:t>
            </a:r>
          </a:p>
        </p:txBody>
      </p:sp>
      <p:sp>
        <p:nvSpPr>
          <p:cNvPr id="161" name="Google Shape;161;p16">
            <a:extLst>
              <a:ext uri="{FF2B5EF4-FFF2-40B4-BE49-F238E27FC236}">
                <a16:creationId xmlns:a16="http://schemas.microsoft.com/office/drawing/2014/main" id="{CDAABDE0-DFB0-750A-0431-BF04C3EFE13D}"/>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17</a:t>
            </a:fld>
            <a:endParaRPr dirty="0"/>
          </a:p>
        </p:txBody>
      </p:sp>
      <p:pic>
        <p:nvPicPr>
          <p:cNvPr id="3" name="圖片 2">
            <a:extLst>
              <a:ext uri="{FF2B5EF4-FFF2-40B4-BE49-F238E27FC236}">
                <a16:creationId xmlns:a16="http://schemas.microsoft.com/office/drawing/2014/main" id="{8E9D7D41-E054-AE9E-451F-73BCF7591E3E}"/>
              </a:ext>
            </a:extLst>
          </p:cNvPr>
          <p:cNvPicPr>
            <a:picLocks noChangeAspect="1"/>
          </p:cNvPicPr>
          <p:nvPr/>
        </p:nvPicPr>
        <p:blipFill>
          <a:blip r:embed="rId3"/>
          <a:stretch>
            <a:fillRect/>
          </a:stretch>
        </p:blipFill>
        <p:spPr>
          <a:xfrm>
            <a:off x="157879" y="1719000"/>
            <a:ext cx="5884864" cy="3420000"/>
          </a:xfrm>
          <a:prstGeom prst="rect">
            <a:avLst/>
          </a:prstGeom>
        </p:spPr>
      </p:pic>
      <p:pic>
        <p:nvPicPr>
          <p:cNvPr id="5" name="圖片 4">
            <a:extLst>
              <a:ext uri="{FF2B5EF4-FFF2-40B4-BE49-F238E27FC236}">
                <a16:creationId xmlns:a16="http://schemas.microsoft.com/office/drawing/2014/main" id="{E8D6A616-6B0D-AF88-91BF-7FCED8AD6BED}"/>
              </a:ext>
            </a:extLst>
          </p:cNvPr>
          <p:cNvPicPr>
            <a:picLocks noChangeAspect="1"/>
          </p:cNvPicPr>
          <p:nvPr/>
        </p:nvPicPr>
        <p:blipFill>
          <a:blip r:embed="rId4"/>
          <a:stretch>
            <a:fillRect/>
          </a:stretch>
        </p:blipFill>
        <p:spPr>
          <a:xfrm>
            <a:off x="6166902" y="1719000"/>
            <a:ext cx="5867219" cy="3420000"/>
          </a:xfrm>
          <a:prstGeom prst="rect">
            <a:avLst/>
          </a:prstGeom>
        </p:spPr>
      </p:pic>
      <p:sp>
        <p:nvSpPr>
          <p:cNvPr id="2" name="Google Shape;160;p16">
            <a:extLst>
              <a:ext uri="{FF2B5EF4-FFF2-40B4-BE49-F238E27FC236}">
                <a16:creationId xmlns:a16="http://schemas.microsoft.com/office/drawing/2014/main" id="{83E67E34-0C02-FCD3-D37F-C7C274846702}"/>
              </a:ext>
            </a:extLst>
          </p:cNvPr>
          <p:cNvSpPr txBox="1"/>
          <p:nvPr/>
        </p:nvSpPr>
        <p:spPr>
          <a:xfrm>
            <a:off x="1344021" y="1191651"/>
            <a:ext cx="9180000" cy="400069"/>
          </a:xfrm>
          <a:prstGeom prst="rect">
            <a:avLst/>
          </a:prstGeom>
          <a:noFill/>
          <a:ln>
            <a:noFill/>
          </a:ln>
        </p:spPr>
        <p:txBody>
          <a:bodyPr spcFirstLastPara="1" wrap="square" lIns="91425" tIns="45700" rIns="91425" bIns="45700" anchor="ctr" anchorCtr="0">
            <a:spAutoFit/>
          </a:bodyPr>
          <a:lstStyle/>
          <a:p>
            <a:pPr marR="0" lvl="0" algn="just" rtl="0">
              <a:spcBef>
                <a:spcPts val="0"/>
              </a:spcBef>
              <a:spcAft>
                <a:spcPts val="0"/>
              </a:spcAft>
            </a:pPr>
            <a:r>
              <a:rPr lang="zh-TW" altLang="en-US" sz="2000" kern="100">
                <a:latin typeface="標楷體" panose="03000509000000000000" pitchFamily="65" charset="-120"/>
                <a:ea typeface="標楷體" panose="03000509000000000000" pitchFamily="65" charset="-120"/>
                <a:cs typeface="Times New Roman" panose="02020603050405020304" pitchFamily="18" charset="0"/>
                <a:sym typeface="DFKai-SB"/>
              </a:rPr>
              <a:t>因無</a:t>
            </a: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rPr>
              <a:t>攝影機，因此僅做影像處理</a:t>
            </a:r>
            <a:r>
              <a:rPr lang="zh-TW" altLang="en-US" sz="2000" kern="100">
                <a:latin typeface="標楷體" panose="03000509000000000000" pitchFamily="65" charset="-120"/>
                <a:ea typeface="標楷體" panose="03000509000000000000" pitchFamily="65" charset="-120"/>
                <a:cs typeface="Times New Roman" panose="02020603050405020304" pitchFamily="18" charset="0"/>
                <a:sym typeface="DFKai-SB"/>
              </a:rPr>
              <a:t>的部分。</a:t>
            </a:r>
            <a:endParaRPr lang="zh-TW" altLang="en-US" sz="2000" kern="100" dirty="0">
              <a:latin typeface="標楷體" panose="03000509000000000000" pitchFamily="65" charset="-120"/>
              <a:ea typeface="標楷體" panose="03000509000000000000" pitchFamily="65" charset="-120"/>
              <a:cs typeface="Times New Roman" panose="02020603050405020304" pitchFamily="18" charset="0"/>
              <a:sym typeface="DFKai-SB"/>
            </a:endParaRPr>
          </a:p>
        </p:txBody>
      </p:sp>
    </p:spTree>
    <p:extLst>
      <p:ext uri="{BB962C8B-B14F-4D97-AF65-F5344CB8AC3E}">
        <p14:creationId xmlns:p14="http://schemas.microsoft.com/office/powerpoint/2010/main" val="844073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FB9742C-57D2-F3AC-F205-724470F12EBE}"/>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12BB56EF-F5C7-0765-D87C-4426BBA776EB}"/>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06E7779B-3B23-B470-91C1-2E2C8D181E2A}"/>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9D8D8233-F4EF-6289-822B-AB1AC9069B5E}"/>
              </a:ext>
            </a:extLst>
          </p:cNvPr>
          <p:cNvSpPr/>
          <p:nvPr/>
        </p:nvSpPr>
        <p:spPr>
          <a:xfrm>
            <a:off x="1344021" y="479597"/>
            <a:ext cx="48960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latin typeface="Arial"/>
                <a:ea typeface="Arial"/>
                <a:cs typeface="Arial"/>
                <a:sym typeface="Arial"/>
              </a:rPr>
              <a:t>我的方法 </a:t>
            </a:r>
            <a:r>
              <a:rPr lang="en-US" altLang="zh-TW" sz="3200" b="1" dirty="0">
                <a:solidFill>
                  <a:srgbClr val="3F3F3F"/>
                </a:solidFill>
              </a:rPr>
              <a:t>-</a:t>
            </a:r>
            <a:r>
              <a:rPr lang="en-US" altLang="zh-TW" sz="3200" b="1" dirty="0">
                <a:solidFill>
                  <a:srgbClr val="3F3F3F"/>
                </a:solidFill>
                <a:latin typeface="Arial"/>
                <a:ea typeface="Arial"/>
                <a:cs typeface="Arial"/>
                <a:sym typeface="Arial"/>
              </a:rPr>
              <a:t> </a:t>
            </a:r>
            <a:r>
              <a:rPr lang="zh-TW" altLang="en-US" sz="3200" b="1" dirty="0">
                <a:solidFill>
                  <a:srgbClr val="3F3F3F"/>
                </a:solidFill>
                <a:latin typeface="Arial"/>
                <a:ea typeface="Arial"/>
                <a:cs typeface="Arial"/>
                <a:sym typeface="Arial"/>
              </a:rPr>
              <a:t>結果</a:t>
            </a:r>
          </a:p>
        </p:txBody>
      </p:sp>
      <p:sp>
        <p:nvSpPr>
          <p:cNvPr id="161" name="Google Shape;161;p16">
            <a:extLst>
              <a:ext uri="{FF2B5EF4-FFF2-40B4-BE49-F238E27FC236}">
                <a16:creationId xmlns:a16="http://schemas.microsoft.com/office/drawing/2014/main" id="{ACFB0F97-96E7-1863-0F32-C330CFE20E9E}"/>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18</a:t>
            </a:fld>
            <a:endParaRPr dirty="0"/>
          </a:p>
        </p:txBody>
      </p:sp>
      <p:pic>
        <p:nvPicPr>
          <p:cNvPr id="3" name="圖片 2">
            <a:extLst>
              <a:ext uri="{FF2B5EF4-FFF2-40B4-BE49-F238E27FC236}">
                <a16:creationId xmlns:a16="http://schemas.microsoft.com/office/drawing/2014/main" id="{B6A506BF-91E9-B9E0-560B-E5124A04FF66}"/>
              </a:ext>
            </a:extLst>
          </p:cNvPr>
          <p:cNvPicPr>
            <a:picLocks noChangeAspect="1"/>
          </p:cNvPicPr>
          <p:nvPr/>
        </p:nvPicPr>
        <p:blipFill>
          <a:blip r:embed="rId3"/>
          <a:stretch>
            <a:fillRect/>
          </a:stretch>
        </p:blipFill>
        <p:spPr>
          <a:xfrm>
            <a:off x="93310" y="1633500"/>
            <a:ext cx="5400000" cy="3591000"/>
          </a:xfrm>
          <a:prstGeom prst="rect">
            <a:avLst/>
          </a:prstGeom>
        </p:spPr>
      </p:pic>
      <p:pic>
        <p:nvPicPr>
          <p:cNvPr id="7" name="圖片 6">
            <a:extLst>
              <a:ext uri="{FF2B5EF4-FFF2-40B4-BE49-F238E27FC236}">
                <a16:creationId xmlns:a16="http://schemas.microsoft.com/office/drawing/2014/main" id="{111AAF0C-C37C-4050-7060-A0258F019EAD}"/>
              </a:ext>
            </a:extLst>
          </p:cNvPr>
          <p:cNvPicPr>
            <a:picLocks noChangeAspect="1"/>
          </p:cNvPicPr>
          <p:nvPr/>
        </p:nvPicPr>
        <p:blipFill>
          <a:blip r:embed="rId4"/>
          <a:stretch>
            <a:fillRect/>
          </a:stretch>
        </p:blipFill>
        <p:spPr>
          <a:xfrm>
            <a:off x="6698690" y="729000"/>
            <a:ext cx="5400000" cy="5400000"/>
          </a:xfrm>
          <a:prstGeom prst="rect">
            <a:avLst/>
          </a:prstGeom>
        </p:spPr>
      </p:pic>
      <p:sp>
        <p:nvSpPr>
          <p:cNvPr id="8" name="箭號: 向右 7">
            <a:extLst>
              <a:ext uri="{FF2B5EF4-FFF2-40B4-BE49-F238E27FC236}">
                <a16:creationId xmlns:a16="http://schemas.microsoft.com/office/drawing/2014/main" id="{D79640CF-B2A7-B196-85AF-D41815EBC300}"/>
              </a:ext>
            </a:extLst>
          </p:cNvPr>
          <p:cNvSpPr/>
          <p:nvPr/>
        </p:nvSpPr>
        <p:spPr>
          <a:xfrm>
            <a:off x="5736772" y="3216729"/>
            <a:ext cx="718457" cy="4245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24872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7BB72CB8-5818-91BE-586D-217BBB846AEC}"/>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9BD24946-7526-D880-A3CD-4DCA9BF20FB9}"/>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0C6C699B-9FA2-42DB-9E15-C00DD5E06FFD}"/>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F31C509C-51EB-A27D-0DB0-FA32E5A59643}"/>
              </a:ext>
            </a:extLst>
          </p:cNvPr>
          <p:cNvSpPr/>
          <p:nvPr/>
        </p:nvSpPr>
        <p:spPr>
          <a:xfrm>
            <a:off x="1344021" y="479597"/>
            <a:ext cx="48960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latin typeface="Arial"/>
                <a:ea typeface="Arial"/>
                <a:cs typeface="Arial"/>
                <a:sym typeface="Arial"/>
              </a:rPr>
              <a:t>我的方法 </a:t>
            </a:r>
            <a:r>
              <a:rPr lang="en-US" altLang="zh-TW" sz="3200" b="1" dirty="0">
                <a:solidFill>
                  <a:srgbClr val="3F3F3F"/>
                </a:solidFill>
              </a:rPr>
              <a:t>-</a:t>
            </a:r>
            <a:r>
              <a:rPr lang="en-US" altLang="zh-TW" sz="3200" b="1" dirty="0">
                <a:solidFill>
                  <a:srgbClr val="3F3F3F"/>
                </a:solidFill>
                <a:latin typeface="Arial"/>
                <a:ea typeface="Arial"/>
                <a:cs typeface="Arial"/>
                <a:sym typeface="Arial"/>
              </a:rPr>
              <a:t> </a:t>
            </a:r>
            <a:r>
              <a:rPr lang="zh-TW" altLang="en-US" sz="3200" b="1" dirty="0">
                <a:solidFill>
                  <a:srgbClr val="3F3F3F"/>
                </a:solidFill>
                <a:latin typeface="Arial"/>
                <a:ea typeface="Arial"/>
                <a:cs typeface="Arial"/>
                <a:sym typeface="Arial"/>
              </a:rPr>
              <a:t>結果</a:t>
            </a:r>
          </a:p>
        </p:txBody>
      </p:sp>
      <p:sp>
        <p:nvSpPr>
          <p:cNvPr id="161" name="Google Shape;161;p16">
            <a:extLst>
              <a:ext uri="{FF2B5EF4-FFF2-40B4-BE49-F238E27FC236}">
                <a16:creationId xmlns:a16="http://schemas.microsoft.com/office/drawing/2014/main" id="{34E6DFF6-3CE2-2663-CF0F-04F484710215}"/>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19</a:t>
            </a:fld>
            <a:endParaRPr dirty="0"/>
          </a:p>
        </p:txBody>
      </p:sp>
      <p:pic>
        <p:nvPicPr>
          <p:cNvPr id="4" name="圖片 3">
            <a:extLst>
              <a:ext uri="{FF2B5EF4-FFF2-40B4-BE49-F238E27FC236}">
                <a16:creationId xmlns:a16="http://schemas.microsoft.com/office/drawing/2014/main" id="{4A13266E-EB3E-67DA-9AB0-BC4B89F3EC5D}"/>
              </a:ext>
            </a:extLst>
          </p:cNvPr>
          <p:cNvPicPr>
            <a:picLocks noChangeAspect="1"/>
          </p:cNvPicPr>
          <p:nvPr/>
        </p:nvPicPr>
        <p:blipFill>
          <a:blip r:embed="rId3"/>
          <a:stretch>
            <a:fillRect/>
          </a:stretch>
        </p:blipFill>
        <p:spPr>
          <a:xfrm>
            <a:off x="93310" y="1269000"/>
            <a:ext cx="5400000" cy="4320000"/>
          </a:xfrm>
          <a:prstGeom prst="rect">
            <a:avLst/>
          </a:prstGeom>
        </p:spPr>
      </p:pic>
      <p:pic>
        <p:nvPicPr>
          <p:cNvPr id="9" name="圖片 8">
            <a:extLst>
              <a:ext uri="{FF2B5EF4-FFF2-40B4-BE49-F238E27FC236}">
                <a16:creationId xmlns:a16="http://schemas.microsoft.com/office/drawing/2014/main" id="{5F4B57F6-0766-F040-FC10-39952BD40BB0}"/>
              </a:ext>
            </a:extLst>
          </p:cNvPr>
          <p:cNvPicPr>
            <a:picLocks noChangeAspect="1"/>
          </p:cNvPicPr>
          <p:nvPr/>
        </p:nvPicPr>
        <p:blipFill>
          <a:blip r:embed="rId4"/>
          <a:stretch>
            <a:fillRect/>
          </a:stretch>
        </p:blipFill>
        <p:spPr>
          <a:xfrm>
            <a:off x="6698690" y="729000"/>
            <a:ext cx="5400000" cy="5400000"/>
          </a:xfrm>
          <a:prstGeom prst="rect">
            <a:avLst/>
          </a:prstGeom>
        </p:spPr>
      </p:pic>
      <p:sp>
        <p:nvSpPr>
          <p:cNvPr id="10" name="箭號: 向右 9">
            <a:extLst>
              <a:ext uri="{FF2B5EF4-FFF2-40B4-BE49-F238E27FC236}">
                <a16:creationId xmlns:a16="http://schemas.microsoft.com/office/drawing/2014/main" id="{9BF92D0B-4757-A011-380D-63A86F519BF5}"/>
              </a:ext>
            </a:extLst>
          </p:cNvPr>
          <p:cNvSpPr/>
          <p:nvPr/>
        </p:nvSpPr>
        <p:spPr>
          <a:xfrm>
            <a:off x="5736772" y="3216729"/>
            <a:ext cx="718457" cy="4245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22884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矩形 34"/>
          <p:cNvSpPr/>
          <p:nvPr/>
        </p:nvSpPr>
        <p:spPr>
          <a:xfrm>
            <a:off x="1344021" y="479597"/>
            <a:ext cx="182614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3200" b="1" i="0" u="none" strike="noStrike" kern="0" cap="none" spc="0" normalizeH="0" baseline="0" noProof="0" dirty="0">
                <a:ln>
                  <a:noFill/>
                </a:ln>
                <a:solidFill>
                  <a:srgbClr val="3F3F3F"/>
                </a:solidFill>
                <a:effectLst/>
                <a:uLnTx/>
                <a:uFillTx/>
                <a:latin typeface="Arial"/>
                <a:cs typeface="Arial"/>
                <a:sym typeface="Arial"/>
              </a:rPr>
              <a:t>論文出處</a:t>
            </a:r>
          </a:p>
        </p:txBody>
      </p:sp>
      <p:sp>
        <p:nvSpPr>
          <p:cNvPr id="5" name="文本框 4"/>
          <p:cNvSpPr txBox="1"/>
          <p:nvPr/>
        </p:nvSpPr>
        <p:spPr>
          <a:xfrm>
            <a:off x="1506000" y="1440000"/>
            <a:ext cx="9504000" cy="50013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ctr"/>
            <a:r>
              <a:rPr lang="zh-TW" altLang="en-US" sz="2800" b="1" dirty="0">
                <a:solidFill>
                  <a:srgbClr val="1A202C"/>
                </a:solidFill>
                <a:latin typeface="Inter"/>
              </a:rPr>
              <a:t>整合影像處理與物聯網技術之環境監控智慧電扇之研發</a:t>
            </a:r>
            <a:endParaRPr lang="en-US" altLang="zh-TW" sz="2800" b="1" dirty="0">
              <a:solidFill>
                <a:srgbClr val="1A202C"/>
              </a:solidFill>
              <a:latin typeface="Inter"/>
            </a:endParaRPr>
          </a:p>
          <a:p>
            <a:pPr fontAlgn="ctr"/>
            <a:r>
              <a:rPr lang="en-US" altLang="zh-TW" sz="1550" b="1" dirty="0">
                <a:solidFill>
                  <a:srgbClr val="1A202C"/>
                </a:solidFill>
                <a:latin typeface="Inter"/>
              </a:rPr>
              <a:t>Research and Development of Environmental Monitoring Smart Electric Fans Integrating Image Processing and Internet of Things Technology</a:t>
            </a:r>
          </a:p>
          <a:p>
            <a:pPr fontAlgn="ctr"/>
            <a:endParaRPr lang="en-US" altLang="zh-TW" sz="2000" b="1" dirty="0">
              <a:solidFill>
                <a:srgbClr val="1A202C"/>
              </a:solidFill>
              <a:latin typeface="Inter"/>
            </a:endParaRPr>
          </a:p>
          <a:p>
            <a:endParaRPr lang="en-US" altLang="zh-TW" sz="2000" b="1" dirty="0">
              <a:solidFill>
                <a:srgbClr val="1A202C"/>
              </a:solidFill>
              <a:latin typeface="Inter"/>
            </a:endParaRPr>
          </a:p>
          <a:p>
            <a:endParaRPr lang="en-US" altLang="zh-TW" sz="2000" b="1" dirty="0">
              <a:solidFill>
                <a:srgbClr val="1A202C"/>
              </a:solidFill>
              <a:latin typeface="Inter"/>
            </a:endParaRPr>
          </a:p>
          <a:p>
            <a:r>
              <a:rPr lang="zh-TW" altLang="en-US" sz="2000" dirty="0">
                <a:solidFill>
                  <a:srgbClr val="5984F2"/>
                </a:solidFill>
                <a:latin typeface="Inter"/>
              </a:rPr>
              <a:t>李修家（</a:t>
            </a:r>
            <a:r>
              <a:rPr lang="en-US" altLang="zh-TW" sz="2000" dirty="0">
                <a:solidFill>
                  <a:srgbClr val="5984F2"/>
                </a:solidFill>
                <a:latin typeface="Inter"/>
              </a:rPr>
              <a:t>2024</a:t>
            </a:r>
            <a:r>
              <a:rPr lang="zh-TW" altLang="en-US" sz="2000" dirty="0">
                <a:solidFill>
                  <a:srgbClr val="5984F2"/>
                </a:solidFill>
                <a:latin typeface="Inter"/>
              </a:rPr>
              <a:t>）</a:t>
            </a:r>
            <a:endParaRPr lang="en-US" altLang="zh-TW" sz="2000" dirty="0">
              <a:solidFill>
                <a:srgbClr val="000000"/>
              </a:solidFill>
              <a:latin typeface="Inter"/>
            </a:endParaRPr>
          </a:p>
          <a:p>
            <a:endParaRPr lang="en-US" altLang="zh-TW" sz="2000" dirty="0">
              <a:solidFill>
                <a:srgbClr val="000000"/>
              </a:solidFill>
              <a:latin typeface="Inter"/>
            </a:endParaRPr>
          </a:p>
          <a:p>
            <a:endParaRPr lang="en-US" altLang="zh-TW" sz="2000" b="1" dirty="0">
              <a:solidFill>
                <a:srgbClr val="718096"/>
              </a:solidFill>
              <a:latin typeface="Inter"/>
            </a:endParaRPr>
          </a:p>
          <a:p>
            <a:endParaRPr lang="en-US" altLang="zh-TW" sz="2000" b="1" dirty="0">
              <a:solidFill>
                <a:srgbClr val="718096"/>
              </a:solidFill>
              <a:latin typeface="Inter"/>
            </a:endParaRPr>
          </a:p>
          <a:p>
            <a:r>
              <a:rPr lang="en-US" altLang="zh-TW" sz="2000" b="1" dirty="0">
                <a:solidFill>
                  <a:srgbClr val="718096"/>
                </a:solidFill>
                <a:latin typeface="Inter"/>
              </a:rPr>
              <a:t>﹝</a:t>
            </a:r>
            <a:r>
              <a:rPr lang="zh-TW" altLang="en-US" sz="2000" b="1" dirty="0">
                <a:solidFill>
                  <a:srgbClr val="718096"/>
                </a:solidFill>
                <a:latin typeface="Inter"/>
              </a:rPr>
              <a:t>碩士論文。龍華科技大學</a:t>
            </a:r>
            <a:r>
              <a:rPr lang="en-US" altLang="zh-TW" sz="2000" b="1" dirty="0">
                <a:solidFill>
                  <a:srgbClr val="718096"/>
                </a:solidFill>
                <a:latin typeface="Inter"/>
              </a:rPr>
              <a:t>﹞</a:t>
            </a:r>
            <a:r>
              <a:rPr lang="zh-TW" altLang="en-US" sz="2000" b="1" dirty="0">
                <a:solidFill>
                  <a:srgbClr val="718096"/>
                </a:solidFill>
                <a:latin typeface="Inter"/>
              </a:rPr>
              <a:t>臺灣博碩士論文知識加值系統</a:t>
            </a:r>
            <a:endParaRPr lang="en-US" altLang="zh-TW" sz="2000" b="1" dirty="0">
              <a:solidFill>
                <a:srgbClr val="718096"/>
              </a:solidFill>
              <a:latin typeface="Inter"/>
            </a:endParaRPr>
          </a:p>
          <a:p>
            <a:r>
              <a:rPr lang="en-US" altLang="zh-TW" sz="2000" b="1" i="0" dirty="0">
                <a:solidFill>
                  <a:srgbClr val="718096"/>
                </a:solidFill>
                <a:effectLst/>
                <a:latin typeface="Inter"/>
              </a:rPr>
              <a:t>https://hdl.handle.net/11296/96b6zg</a:t>
            </a:r>
          </a:p>
          <a:p>
            <a:pPr fontAlgn="ctr"/>
            <a:endParaRPr lang="en-US" altLang="zh-TW" sz="2000" b="1" dirty="0">
              <a:solidFill>
                <a:srgbClr val="1A202C"/>
              </a:solidFill>
              <a:latin typeface="Inter"/>
            </a:endParaRPr>
          </a:p>
          <a:p>
            <a:pPr fontAlgn="ctr"/>
            <a:endParaRPr lang="zh-TW" altLang="en-US" sz="2000" b="1" dirty="0">
              <a:solidFill>
                <a:srgbClr val="1A202C"/>
              </a:solidFill>
              <a:latin typeface="Inter"/>
            </a:endParaRPr>
          </a:p>
          <a:p>
            <a:r>
              <a:rPr lang="zh-TW" altLang="en-US" sz="2000" b="1" dirty="0">
                <a:solidFill>
                  <a:srgbClr val="1A202C"/>
                </a:solidFill>
                <a:latin typeface="Inter"/>
              </a:rPr>
              <a:t>關鍵字</a:t>
            </a:r>
          </a:p>
          <a:p>
            <a:r>
              <a:rPr lang="zh-TW" altLang="en-US" sz="2000" dirty="0"/>
              <a:t>影像處理、物聯網、智慧電扇、環境監控</a:t>
            </a:r>
            <a:endParaRPr lang="en-US" altLang="zh-TW" sz="2000" b="0" i="0" dirty="0">
              <a:effectLst/>
              <a:latin typeface="Inter"/>
            </a:endParaRPr>
          </a:p>
        </p:txBody>
      </p:sp>
    </p:spTree>
    <p:extLst>
      <p:ext uri="{BB962C8B-B14F-4D97-AF65-F5344CB8AC3E}">
        <p14:creationId xmlns:p14="http://schemas.microsoft.com/office/powerpoint/2010/main" val="3221233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a:extLst>
            <a:ext uri="{FF2B5EF4-FFF2-40B4-BE49-F238E27FC236}">
              <a16:creationId xmlns:a16="http://schemas.microsoft.com/office/drawing/2014/main" id="{B1ACFAAB-380A-D350-BF1C-34A223DC0F68}"/>
            </a:ext>
          </a:extLst>
        </p:cNvPr>
        <p:cNvGrpSpPr/>
        <p:nvPr/>
      </p:nvGrpSpPr>
      <p:grpSpPr>
        <a:xfrm>
          <a:off x="0" y="0"/>
          <a:ext cx="0" cy="0"/>
          <a:chOff x="0" y="0"/>
          <a:chExt cx="0" cy="0"/>
        </a:xfrm>
      </p:grpSpPr>
      <p:sp>
        <p:nvSpPr>
          <p:cNvPr id="295" name="Google Shape;295;p31">
            <a:extLst>
              <a:ext uri="{FF2B5EF4-FFF2-40B4-BE49-F238E27FC236}">
                <a16:creationId xmlns:a16="http://schemas.microsoft.com/office/drawing/2014/main" id="{FD8A06CE-E1D9-7F30-5B3C-B4894B0E62F4}"/>
              </a:ext>
            </a:extLst>
          </p:cNvPr>
          <p:cNvSpPr/>
          <p:nvPr/>
        </p:nvSpPr>
        <p:spPr>
          <a:xfrm>
            <a:off x="1615440" y="2202180"/>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96" name="Google Shape;296;p31">
            <a:extLst>
              <a:ext uri="{FF2B5EF4-FFF2-40B4-BE49-F238E27FC236}">
                <a16:creationId xmlns:a16="http://schemas.microsoft.com/office/drawing/2014/main" id="{1143DB4B-A3CE-364F-640F-A5C9DF7612BA}"/>
              </a:ext>
            </a:extLst>
          </p:cNvPr>
          <p:cNvSpPr/>
          <p:nvPr/>
        </p:nvSpPr>
        <p:spPr>
          <a:xfrm>
            <a:off x="3276495" y="3865005"/>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97" name="Google Shape;297;p31">
            <a:extLst>
              <a:ext uri="{FF2B5EF4-FFF2-40B4-BE49-F238E27FC236}">
                <a16:creationId xmlns:a16="http://schemas.microsoft.com/office/drawing/2014/main" id="{7600AA04-2E7D-B776-9606-B3345AB836F2}"/>
              </a:ext>
            </a:extLst>
          </p:cNvPr>
          <p:cNvSpPr txBox="1"/>
          <p:nvPr/>
        </p:nvSpPr>
        <p:spPr>
          <a:xfrm>
            <a:off x="864526" y="3005031"/>
            <a:ext cx="3955467" cy="84793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4400" dirty="0">
                <a:solidFill>
                  <a:schemeClr val="lt1"/>
                </a:solidFill>
                <a:latin typeface="Arial"/>
                <a:ea typeface="Arial"/>
                <a:cs typeface="Arial"/>
                <a:sym typeface="Arial"/>
              </a:rPr>
              <a:t>PART </a:t>
            </a:r>
            <a:r>
              <a:rPr lang="en-US" altLang="zh-TW" sz="4400" dirty="0">
                <a:solidFill>
                  <a:schemeClr val="lt1"/>
                </a:solidFill>
                <a:latin typeface="Arial"/>
                <a:ea typeface="Arial"/>
                <a:cs typeface="Arial"/>
                <a:sym typeface="Arial"/>
              </a:rPr>
              <a:t>5</a:t>
            </a:r>
            <a:endParaRPr sz="4400" dirty="0">
              <a:solidFill>
                <a:schemeClr val="lt1"/>
              </a:solidFill>
              <a:latin typeface="Arial"/>
              <a:ea typeface="Arial"/>
              <a:cs typeface="Arial"/>
              <a:sym typeface="Arial"/>
            </a:endParaRPr>
          </a:p>
        </p:txBody>
      </p:sp>
      <p:sp>
        <p:nvSpPr>
          <p:cNvPr id="298" name="Google Shape;298;p31">
            <a:extLst>
              <a:ext uri="{FF2B5EF4-FFF2-40B4-BE49-F238E27FC236}">
                <a16:creationId xmlns:a16="http://schemas.microsoft.com/office/drawing/2014/main" id="{13D45489-D323-A2FB-6A30-AEFCA49159D1}"/>
              </a:ext>
            </a:extLst>
          </p:cNvPr>
          <p:cNvSpPr/>
          <p:nvPr/>
        </p:nvSpPr>
        <p:spPr>
          <a:xfrm>
            <a:off x="4308048" y="1720840"/>
            <a:ext cx="7883951" cy="341632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zh-TW" altLang="en-US" sz="4800" b="1">
                <a:solidFill>
                  <a:schemeClr val="dk1"/>
                </a:solidFill>
                <a:latin typeface="Arial"/>
                <a:ea typeface="Arial"/>
                <a:cs typeface="Arial"/>
                <a:sym typeface="Arial"/>
              </a:rPr>
              <a:t>　參考資料</a:t>
            </a:r>
            <a:endParaRPr lang="zh-TW" altLang="en-US" sz="4800" dirty="0"/>
          </a:p>
        </p:txBody>
      </p:sp>
      <p:sp>
        <p:nvSpPr>
          <p:cNvPr id="299" name="Google Shape;299;p31">
            <a:extLst>
              <a:ext uri="{FF2B5EF4-FFF2-40B4-BE49-F238E27FC236}">
                <a16:creationId xmlns:a16="http://schemas.microsoft.com/office/drawing/2014/main" id="{ACA4BC05-BCE7-DD1C-C3CF-9A359CAEF00D}"/>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20</a:t>
            </a:fld>
            <a:endParaRPr dirty="0"/>
          </a:p>
        </p:txBody>
      </p:sp>
    </p:spTree>
    <p:extLst>
      <p:ext uri="{BB962C8B-B14F-4D97-AF65-F5344CB8AC3E}">
        <p14:creationId xmlns:p14="http://schemas.microsoft.com/office/powerpoint/2010/main" val="471279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663EA797-6160-A984-181B-B1000B5571B3}"/>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8741671A-E1B7-C8C9-A129-A116C7CAEFEB}"/>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C570EF7B-E7E3-B627-FCF2-E2125AE630BA}"/>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038A55BA-721C-C582-15BF-E5E954C16ECD}"/>
              </a:ext>
            </a:extLst>
          </p:cNvPr>
          <p:cNvSpPr/>
          <p:nvPr/>
        </p:nvSpPr>
        <p:spPr>
          <a:xfrm>
            <a:off x="1344021" y="479597"/>
            <a:ext cx="469872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latin typeface="Arial"/>
                <a:ea typeface="Arial"/>
                <a:cs typeface="Arial"/>
                <a:sym typeface="Arial"/>
              </a:rPr>
              <a:t>參考資料</a:t>
            </a:r>
            <a:endParaRPr sz="3200" b="1" dirty="0">
              <a:solidFill>
                <a:srgbClr val="3F3F3F"/>
              </a:solidFill>
              <a:latin typeface="Arial"/>
              <a:ea typeface="Arial"/>
              <a:cs typeface="Arial"/>
              <a:sym typeface="Arial"/>
            </a:endParaRPr>
          </a:p>
        </p:txBody>
      </p:sp>
      <p:sp>
        <p:nvSpPr>
          <p:cNvPr id="161" name="Google Shape;161;p16">
            <a:extLst>
              <a:ext uri="{FF2B5EF4-FFF2-40B4-BE49-F238E27FC236}">
                <a16:creationId xmlns:a16="http://schemas.microsoft.com/office/drawing/2014/main" id="{6177A9DC-D93F-C91F-007E-5C1BC8742493}"/>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21</a:t>
            </a:fld>
            <a:endParaRPr dirty="0"/>
          </a:p>
        </p:txBody>
      </p:sp>
      <p:grpSp>
        <p:nvGrpSpPr>
          <p:cNvPr id="18" name="群組 17">
            <a:extLst>
              <a:ext uri="{FF2B5EF4-FFF2-40B4-BE49-F238E27FC236}">
                <a16:creationId xmlns:a16="http://schemas.microsoft.com/office/drawing/2014/main" id="{183E5179-301D-B9A6-025E-7EC6CEA696E4}"/>
              </a:ext>
            </a:extLst>
          </p:cNvPr>
          <p:cNvGrpSpPr/>
          <p:nvPr/>
        </p:nvGrpSpPr>
        <p:grpSpPr>
          <a:xfrm>
            <a:off x="0" y="1205233"/>
            <a:ext cx="12192000" cy="5165372"/>
            <a:chOff x="0" y="1205233"/>
            <a:chExt cx="12192000" cy="5165372"/>
          </a:xfrm>
        </p:grpSpPr>
        <p:pic>
          <p:nvPicPr>
            <p:cNvPr id="15" name="圖片 14">
              <a:extLst>
                <a:ext uri="{FF2B5EF4-FFF2-40B4-BE49-F238E27FC236}">
                  <a16:creationId xmlns:a16="http://schemas.microsoft.com/office/drawing/2014/main" id="{167198F8-CBD9-2CF5-CE45-1F5D67D8FA3C}"/>
                </a:ext>
              </a:extLst>
            </p:cNvPr>
            <p:cNvPicPr>
              <a:picLocks noChangeAspect="1"/>
            </p:cNvPicPr>
            <p:nvPr/>
          </p:nvPicPr>
          <p:blipFill>
            <a:blip r:embed="rId3"/>
            <a:srcRect l="32449" t="19359" r="33266" b="76264"/>
            <a:stretch/>
          </p:blipFill>
          <p:spPr>
            <a:xfrm>
              <a:off x="4043362" y="5568788"/>
              <a:ext cx="4180115" cy="300167"/>
            </a:xfrm>
            <a:prstGeom prst="rect">
              <a:avLst/>
            </a:prstGeom>
          </p:spPr>
        </p:pic>
        <p:pic>
          <p:nvPicPr>
            <p:cNvPr id="9" name="圖片 8">
              <a:extLst>
                <a:ext uri="{FF2B5EF4-FFF2-40B4-BE49-F238E27FC236}">
                  <a16:creationId xmlns:a16="http://schemas.microsoft.com/office/drawing/2014/main" id="{CA3BBF16-5FFE-E7FE-FAF0-CCAEE53D7228}"/>
                </a:ext>
              </a:extLst>
            </p:cNvPr>
            <p:cNvPicPr>
              <a:picLocks noChangeAspect="1"/>
            </p:cNvPicPr>
            <p:nvPr/>
          </p:nvPicPr>
          <p:blipFill>
            <a:blip r:embed="rId4"/>
            <a:srcRect l="32372" t="28194" r="33342" b="6993"/>
            <a:stretch/>
          </p:blipFill>
          <p:spPr>
            <a:xfrm>
              <a:off x="18974" y="1205233"/>
              <a:ext cx="4180114" cy="4444828"/>
            </a:xfrm>
            <a:prstGeom prst="rect">
              <a:avLst/>
            </a:prstGeom>
          </p:spPr>
        </p:pic>
        <p:pic>
          <p:nvPicPr>
            <p:cNvPr id="11" name="圖片 10">
              <a:extLst>
                <a:ext uri="{FF2B5EF4-FFF2-40B4-BE49-F238E27FC236}">
                  <a16:creationId xmlns:a16="http://schemas.microsoft.com/office/drawing/2014/main" id="{7C40A212-AC7D-C0B4-EF42-59A5DE3F005E}"/>
                </a:ext>
              </a:extLst>
            </p:cNvPr>
            <p:cNvPicPr>
              <a:picLocks noChangeAspect="1"/>
            </p:cNvPicPr>
            <p:nvPr/>
          </p:nvPicPr>
          <p:blipFill>
            <a:blip r:embed="rId5"/>
            <a:srcRect l="32450" t="27862" r="33847" b="7653"/>
            <a:stretch/>
          </p:blipFill>
          <p:spPr>
            <a:xfrm>
              <a:off x="4043362" y="1207939"/>
              <a:ext cx="4105275" cy="4418013"/>
            </a:xfrm>
            <a:prstGeom prst="rect">
              <a:avLst/>
            </a:prstGeom>
          </p:spPr>
        </p:pic>
        <p:pic>
          <p:nvPicPr>
            <p:cNvPr id="13" name="圖片 12">
              <a:extLst>
                <a:ext uri="{FF2B5EF4-FFF2-40B4-BE49-F238E27FC236}">
                  <a16:creationId xmlns:a16="http://schemas.microsoft.com/office/drawing/2014/main" id="{B6EB42EF-7F89-6052-EB56-18CDC6B877F3}"/>
                </a:ext>
              </a:extLst>
            </p:cNvPr>
            <p:cNvPicPr>
              <a:picLocks noChangeAspect="1"/>
            </p:cNvPicPr>
            <p:nvPr/>
          </p:nvPicPr>
          <p:blipFill>
            <a:blip r:embed="rId3"/>
            <a:srcRect l="32450" t="23472" r="33530" b="7727"/>
            <a:stretch/>
          </p:blipFill>
          <p:spPr>
            <a:xfrm>
              <a:off x="8044169" y="1205233"/>
              <a:ext cx="4147831" cy="4718369"/>
            </a:xfrm>
            <a:prstGeom prst="rect">
              <a:avLst/>
            </a:prstGeom>
          </p:spPr>
        </p:pic>
        <p:pic>
          <p:nvPicPr>
            <p:cNvPr id="14" name="圖片 13">
              <a:extLst>
                <a:ext uri="{FF2B5EF4-FFF2-40B4-BE49-F238E27FC236}">
                  <a16:creationId xmlns:a16="http://schemas.microsoft.com/office/drawing/2014/main" id="{983F52E2-D6E8-CDB3-50D7-E3B273486E3C}"/>
                </a:ext>
              </a:extLst>
            </p:cNvPr>
            <p:cNvPicPr>
              <a:picLocks noChangeAspect="1"/>
            </p:cNvPicPr>
            <p:nvPr/>
          </p:nvPicPr>
          <p:blipFill>
            <a:blip r:embed="rId5"/>
            <a:srcRect l="32450" t="18878" r="33847" b="71299"/>
            <a:stretch/>
          </p:blipFill>
          <p:spPr>
            <a:xfrm>
              <a:off x="0" y="5538089"/>
              <a:ext cx="4105275" cy="672993"/>
            </a:xfrm>
            <a:prstGeom prst="rect">
              <a:avLst/>
            </a:prstGeom>
          </p:spPr>
        </p:pic>
        <p:pic>
          <p:nvPicPr>
            <p:cNvPr id="17" name="圖片 16">
              <a:extLst>
                <a:ext uri="{FF2B5EF4-FFF2-40B4-BE49-F238E27FC236}">
                  <a16:creationId xmlns:a16="http://schemas.microsoft.com/office/drawing/2014/main" id="{C627BDB2-E8A3-8FA1-8E77-3021471ECCBD}"/>
                </a:ext>
              </a:extLst>
            </p:cNvPr>
            <p:cNvPicPr>
              <a:picLocks noChangeAspect="1"/>
            </p:cNvPicPr>
            <p:nvPr/>
          </p:nvPicPr>
          <p:blipFill>
            <a:blip r:embed="rId6"/>
            <a:srcRect l="32581" r="33747"/>
            <a:stretch/>
          </p:blipFill>
          <p:spPr>
            <a:xfrm>
              <a:off x="8062831" y="5868955"/>
              <a:ext cx="4105275" cy="501650"/>
            </a:xfrm>
            <a:prstGeom prst="rect">
              <a:avLst/>
            </a:prstGeom>
          </p:spPr>
        </p:pic>
      </p:grpSp>
    </p:spTree>
    <p:extLst>
      <p:ext uri="{BB962C8B-B14F-4D97-AF65-F5344CB8AC3E}">
        <p14:creationId xmlns:p14="http://schemas.microsoft.com/office/powerpoint/2010/main" val="977943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pSp>
        <p:nvGrpSpPr>
          <p:cNvPr id="459" name="Google Shape;459;p48"/>
          <p:cNvGrpSpPr/>
          <p:nvPr/>
        </p:nvGrpSpPr>
        <p:grpSpPr>
          <a:xfrm>
            <a:off x="4843463" y="4810201"/>
            <a:ext cx="2520286" cy="257175"/>
            <a:chOff x="4843463" y="4520714"/>
            <a:chExt cx="2520286" cy="257175"/>
          </a:xfrm>
        </p:grpSpPr>
        <p:sp>
          <p:nvSpPr>
            <p:cNvPr id="460" name="Google Shape;460;p48"/>
            <p:cNvSpPr/>
            <p:nvPr/>
          </p:nvSpPr>
          <p:spPr>
            <a:xfrm>
              <a:off x="4843463" y="4520714"/>
              <a:ext cx="257175" cy="2571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461" name="Google Shape;461;p48"/>
            <p:cNvSpPr/>
            <p:nvPr/>
          </p:nvSpPr>
          <p:spPr>
            <a:xfrm>
              <a:off x="5296085" y="4520714"/>
              <a:ext cx="257175" cy="257175"/>
            </a:xfrm>
            <a:prstGeom prst="ellipse">
              <a:avLst/>
            </a:prstGeom>
            <a:solidFill>
              <a:srgbClr val="A4D6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462" name="Google Shape;462;p48"/>
            <p:cNvSpPr/>
            <p:nvPr/>
          </p:nvSpPr>
          <p:spPr>
            <a:xfrm>
              <a:off x="5748707" y="4520714"/>
              <a:ext cx="257175" cy="2571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463" name="Google Shape;463;p48"/>
            <p:cNvSpPr/>
            <p:nvPr/>
          </p:nvSpPr>
          <p:spPr>
            <a:xfrm>
              <a:off x="6201329" y="4520714"/>
              <a:ext cx="257175" cy="257175"/>
            </a:xfrm>
            <a:prstGeom prst="ellipse">
              <a:avLst/>
            </a:prstGeom>
            <a:solidFill>
              <a:srgbClr val="A4D6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464" name="Google Shape;464;p48"/>
            <p:cNvSpPr/>
            <p:nvPr/>
          </p:nvSpPr>
          <p:spPr>
            <a:xfrm>
              <a:off x="6653951" y="4520714"/>
              <a:ext cx="257175" cy="2571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465" name="Google Shape;465;p48"/>
            <p:cNvSpPr/>
            <p:nvPr/>
          </p:nvSpPr>
          <p:spPr>
            <a:xfrm>
              <a:off x="7106574" y="4520714"/>
              <a:ext cx="257175" cy="257175"/>
            </a:xfrm>
            <a:prstGeom prst="ellipse">
              <a:avLst/>
            </a:prstGeom>
            <a:solidFill>
              <a:srgbClr val="A4D6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nvGrpSpPr>
          <p:cNvPr id="2" name="群組 1">
            <a:extLst>
              <a:ext uri="{FF2B5EF4-FFF2-40B4-BE49-F238E27FC236}">
                <a16:creationId xmlns:a16="http://schemas.microsoft.com/office/drawing/2014/main" id="{4E572EEC-FA12-61F0-1BEF-64152D2BFE4C}"/>
              </a:ext>
            </a:extLst>
          </p:cNvPr>
          <p:cNvGrpSpPr/>
          <p:nvPr/>
        </p:nvGrpSpPr>
        <p:grpSpPr>
          <a:xfrm>
            <a:off x="4067175" y="2767281"/>
            <a:ext cx="4057650" cy="1323439"/>
            <a:chOff x="4067175" y="1372282"/>
            <a:chExt cx="4057650" cy="1323439"/>
          </a:xfrm>
        </p:grpSpPr>
        <p:sp>
          <p:nvSpPr>
            <p:cNvPr id="458" name="Google Shape;458;p48"/>
            <p:cNvSpPr/>
            <p:nvPr/>
          </p:nvSpPr>
          <p:spPr>
            <a:xfrm>
              <a:off x="5228615" y="1372282"/>
              <a:ext cx="1734770"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8000" dirty="0">
                  <a:solidFill>
                    <a:srgbClr val="595959"/>
                  </a:solidFill>
                  <a:latin typeface="Impact"/>
                  <a:ea typeface="Impact"/>
                  <a:cs typeface="Impact"/>
                  <a:sym typeface="Impact"/>
                </a:rPr>
                <a:t>END</a:t>
              </a:r>
              <a:endParaRPr sz="8000" dirty="0">
                <a:solidFill>
                  <a:srgbClr val="595959"/>
                </a:solidFill>
                <a:latin typeface="Impact"/>
                <a:ea typeface="Impact"/>
                <a:cs typeface="Impact"/>
                <a:sym typeface="Impact"/>
              </a:endParaRPr>
            </a:p>
          </p:txBody>
        </p:sp>
        <p:grpSp>
          <p:nvGrpSpPr>
            <p:cNvPr id="466" name="Google Shape;466;p48"/>
            <p:cNvGrpSpPr/>
            <p:nvPr/>
          </p:nvGrpSpPr>
          <p:grpSpPr>
            <a:xfrm>
              <a:off x="4067175" y="2000250"/>
              <a:ext cx="4057650" cy="0"/>
              <a:chOff x="4129088" y="2457450"/>
              <a:chExt cx="4057650" cy="0"/>
            </a:xfrm>
          </p:grpSpPr>
          <p:cxnSp>
            <p:nvCxnSpPr>
              <p:cNvPr id="467" name="Google Shape;467;p48"/>
              <p:cNvCxnSpPr/>
              <p:nvPr/>
            </p:nvCxnSpPr>
            <p:spPr>
              <a:xfrm>
                <a:off x="4129088" y="2457450"/>
                <a:ext cx="971550" cy="0"/>
              </a:xfrm>
              <a:prstGeom prst="straightConnector1">
                <a:avLst/>
              </a:prstGeom>
              <a:noFill/>
              <a:ln w="25400" cap="flat" cmpd="sng">
                <a:solidFill>
                  <a:srgbClr val="6C92C0"/>
                </a:solidFill>
                <a:prstDash val="solid"/>
                <a:miter lim="800000"/>
                <a:headEnd type="none" w="sm" len="sm"/>
                <a:tailEnd type="none" w="sm" len="sm"/>
              </a:ln>
            </p:spPr>
          </p:cxnSp>
          <p:cxnSp>
            <p:nvCxnSpPr>
              <p:cNvPr id="468" name="Google Shape;468;p48"/>
              <p:cNvCxnSpPr/>
              <p:nvPr/>
            </p:nvCxnSpPr>
            <p:spPr>
              <a:xfrm>
                <a:off x="7215188" y="2457450"/>
                <a:ext cx="971550" cy="0"/>
              </a:xfrm>
              <a:prstGeom prst="straightConnector1">
                <a:avLst/>
              </a:prstGeom>
              <a:noFill/>
              <a:ln w="25400" cap="flat" cmpd="sng">
                <a:solidFill>
                  <a:srgbClr val="48A2A0"/>
                </a:solidFill>
                <a:prstDash val="solid"/>
                <a:miter lim="800000"/>
                <a:headEnd type="none" w="sm" len="sm"/>
                <a:tailEnd type="none" w="sm" len="sm"/>
              </a:ln>
            </p:spPr>
          </p:cxnSp>
        </p:grpSp>
      </p:grpSp>
      <p:sp>
        <p:nvSpPr>
          <p:cNvPr id="469" name="Google Shape;469;p4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22</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6"/>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43" name="Google Shape;43;p6"/>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44" name="Google Shape;44;p6"/>
          <p:cNvSpPr/>
          <p:nvPr/>
        </p:nvSpPr>
        <p:spPr>
          <a:xfrm>
            <a:off x="1344021" y="479597"/>
            <a:ext cx="1005403"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rPr>
              <a:t>介紹</a:t>
            </a:r>
          </a:p>
        </p:txBody>
      </p:sp>
      <p:sp>
        <p:nvSpPr>
          <p:cNvPr id="45" name="Google Shape;45;p6"/>
          <p:cNvSpPr txBox="1"/>
          <p:nvPr/>
        </p:nvSpPr>
        <p:spPr>
          <a:xfrm>
            <a:off x="1506000" y="258805"/>
            <a:ext cx="9180000" cy="6093936"/>
          </a:xfrm>
          <a:prstGeom prst="rect">
            <a:avLst/>
          </a:prstGeom>
          <a:noFill/>
          <a:ln>
            <a:noFill/>
          </a:ln>
        </p:spPr>
        <p:txBody>
          <a:bodyPr spcFirstLastPara="1" wrap="square" lIns="91425" tIns="45700" rIns="91425" bIns="45700" anchor="ctr" anchorCtr="0">
            <a:spAutoFit/>
          </a:bodyPr>
          <a:lstStyle/>
          <a:p>
            <a:pPr>
              <a:lnSpc>
                <a:spcPct val="150000"/>
              </a:lnSpc>
            </a:pPr>
            <a:endParaRPr lang="en-US" altLang="zh-TW" sz="20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altLang="zh-TW" sz="2000" kern="100" dirty="0">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物聯網蓬勃發展的年代，誕生許多能為智慧生活帶來更多便利的智慧電器用品。然而，</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智慧家電類型太過繁瑣，介面操作部分大多不夠直覺且實用性不夠寬廣</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。海島型氣候的臺灣，夏天天氣非常炎熱，操作簡易又具實用性的電扇是不可或缺的消暑電器之一，更是</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本論文探究如何讓使用者得到舒適操作感的研究標的</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。本論文</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引進影像辨識技術</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，使用者利用手動或手機網頁打開電扇，經由模式</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選擇追蹤模式</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，鏡頭會立即偵測使用者的位置，再啟動電扇</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追蹤使用者</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；再者，本設備</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加裝煙霧感測器</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，即使使用者不在家，也能</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透過鏡頭即時得知家中的狀況</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。若是家中發生不明原因起火時，也會在第一時間透過手機應用程式發送給使用者知道，更</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提升本電扇針對環境監控的實用性</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。本論文的系統呈現及系統元件成本分析不僅展現所提系統架構的可行性，更能</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以低成本實現整合影像處理與物聯網技術之環境監控智慧電扇之研發。</a:t>
            </a:r>
          </a:p>
        </p:txBody>
      </p:sp>
      <p:sp>
        <p:nvSpPr>
          <p:cNvPr id="46" name="Google Shape;46;p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3</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8"/>
          <p:cNvSpPr/>
          <p:nvPr/>
        </p:nvSpPr>
        <p:spPr>
          <a:xfrm>
            <a:off x="1615440" y="2202180"/>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86" name="Google Shape;86;p8"/>
          <p:cNvSpPr/>
          <p:nvPr/>
        </p:nvSpPr>
        <p:spPr>
          <a:xfrm>
            <a:off x="3276495" y="3865005"/>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87" name="Google Shape;87;p8"/>
          <p:cNvSpPr txBox="1"/>
          <p:nvPr/>
        </p:nvSpPr>
        <p:spPr>
          <a:xfrm>
            <a:off x="864526" y="3005031"/>
            <a:ext cx="3955467" cy="84793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4400">
                <a:solidFill>
                  <a:schemeClr val="lt1"/>
                </a:solidFill>
                <a:latin typeface="Arial"/>
                <a:ea typeface="Arial"/>
                <a:cs typeface="Arial"/>
                <a:sym typeface="Arial"/>
              </a:rPr>
              <a:t>PART 1</a:t>
            </a:r>
            <a:endParaRPr sz="4400" dirty="0">
              <a:solidFill>
                <a:schemeClr val="lt1"/>
              </a:solidFill>
              <a:latin typeface="Arial"/>
              <a:ea typeface="Arial"/>
              <a:cs typeface="Arial"/>
              <a:sym typeface="Arial"/>
            </a:endParaRPr>
          </a:p>
        </p:txBody>
      </p:sp>
      <p:sp>
        <p:nvSpPr>
          <p:cNvPr id="88" name="Google Shape;88;p8"/>
          <p:cNvSpPr/>
          <p:nvPr/>
        </p:nvSpPr>
        <p:spPr>
          <a:xfrm>
            <a:off x="4308048" y="1413064"/>
            <a:ext cx="7883951" cy="403187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zh-TW" altLang="en-US" sz="4800" b="1" dirty="0">
                <a:solidFill>
                  <a:schemeClr val="dk1"/>
                </a:solidFill>
                <a:latin typeface="Arial"/>
                <a:ea typeface="Arial"/>
                <a:cs typeface="Arial"/>
                <a:sym typeface="Arial"/>
              </a:rPr>
              <a:t>　動機</a:t>
            </a:r>
            <a:endParaRPr dirty="0"/>
          </a:p>
        </p:txBody>
      </p:sp>
      <p:sp>
        <p:nvSpPr>
          <p:cNvPr id="89" name="Google Shape;89;p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6"/>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p:cNvSpPr/>
          <p:nvPr/>
        </p:nvSpPr>
        <p:spPr>
          <a:xfrm>
            <a:off x="1344021" y="479597"/>
            <a:ext cx="469872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latin typeface="Arial"/>
                <a:ea typeface="Arial"/>
                <a:cs typeface="Arial"/>
                <a:sym typeface="Arial"/>
              </a:rPr>
              <a:t>動機</a:t>
            </a:r>
            <a:endParaRPr sz="3200" b="1" dirty="0">
              <a:solidFill>
                <a:srgbClr val="3F3F3F"/>
              </a:solidFill>
              <a:latin typeface="Arial"/>
              <a:ea typeface="Arial"/>
              <a:cs typeface="Arial"/>
              <a:sym typeface="Arial"/>
            </a:endParaRPr>
          </a:p>
        </p:txBody>
      </p:sp>
      <p:sp>
        <p:nvSpPr>
          <p:cNvPr id="160" name="Google Shape;160;p16"/>
          <p:cNvSpPr txBox="1"/>
          <p:nvPr/>
        </p:nvSpPr>
        <p:spPr>
          <a:xfrm>
            <a:off x="1506000" y="1501082"/>
            <a:ext cx="9180000" cy="4832052"/>
          </a:xfrm>
          <a:prstGeom prst="rect">
            <a:avLst/>
          </a:prstGeom>
          <a:noFill/>
          <a:ln>
            <a:noFill/>
          </a:ln>
        </p:spPr>
        <p:txBody>
          <a:bodyPr spcFirstLastPara="1" wrap="square" lIns="91425" tIns="45700" rIns="91425" bIns="45700" anchor="ctr" anchorCtr="0">
            <a:spAutoFit/>
          </a:bodyPr>
          <a:lstStyle/>
          <a:p>
            <a:pPr>
              <a:lnSpc>
                <a:spcPct val="110000"/>
              </a:lnSpc>
            </a:pPr>
            <a:r>
              <a:rPr lang="zh-TW" altLang="en-US" sz="2000" b="1"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2000" b="1" kern="100" dirty="0">
                <a:effectLst/>
                <a:latin typeface="標楷體" panose="03000509000000000000" pitchFamily="65" charset="-120"/>
                <a:ea typeface="標楷體" panose="03000509000000000000" pitchFamily="65" charset="-120"/>
                <a:cs typeface="Times New Roman" panose="02020603050405020304" pitchFamily="18" charset="0"/>
              </a:rPr>
              <a:t>智慧技術蓬勃發展</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的現在市場上的智慧設備充斥，</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智慧電扇</a:t>
            </a:r>
            <a:r>
              <a:rPr lang="zh-TW" altLang="zh-TW" sz="2000" b="1" kern="100" dirty="0">
                <a:effectLst/>
                <a:latin typeface="標楷體" panose="03000509000000000000" pitchFamily="65" charset="-120"/>
                <a:ea typeface="標楷體" panose="03000509000000000000" pitchFamily="65" charset="-120"/>
                <a:cs typeface="Times New Roman" panose="02020603050405020304" pitchFamily="18" charset="0"/>
              </a:rPr>
              <a:t>就是其一</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，但是若只是將手機當成遙控器，而無法進一步利用手機結合相關網路技術提供對應資訊服務，就僅依靠自認的些許功能就說是「智慧電扇」，作者覺得一點都沒有名符其實的感覺；而且，市陎上</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多數的風扇廠牌轉動的角度並不是那麼的廣闊</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，往往還要使用者自行調整理想的位置與角度，顯而易見</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智慧風扇仍然有許多不足之處</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，進而表示出智慧電扇本身存在著許多可以改進的地方。</a:t>
            </a:r>
            <a:r>
              <a:rPr lang="en-US"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 </a:t>
            </a:r>
            <a:endPar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10000"/>
              </a:lnSpc>
            </a:pPr>
            <a:r>
              <a:rPr lang="zh-TW" altLang="en-US" sz="2000"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近年來，網路技術的精進，造就物聯網技術的應用成熟可行，本論文的研究主題就是要克服智慧電扇以上種種缺點，探究</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利用物聯網技術，並整合影像辨識技術</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zh-TW" sz="2000" kern="100" dirty="0">
                <a:solidFill>
                  <a:schemeClr val="tx2">
                    <a:lumMod val="10000"/>
                  </a:schemeClr>
                </a:solidFill>
                <a:effectLst/>
                <a:latin typeface="標楷體" panose="03000509000000000000" pitchFamily="65" charset="-120"/>
                <a:ea typeface="標楷體" panose="03000509000000000000" pitchFamily="65" charset="-120"/>
                <a:cs typeface="Times New Roman" panose="02020603050405020304" pitchFamily="18" charset="0"/>
              </a:rPr>
              <a:t>當系統偵測到使用者移動時，智慧風扇會跟隨著使用者轉動，也可以在多個使用者之間來回定時切換，讓人人都能享受吹風的舒服感。這樣的結果是我們希望要讓多數的使用者從中得到良好的回饋感、便利性及科技創新</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。因此，如何</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讓「追蹤式」電風扇技術能夠精準的轉動到使用者所需要的範圍，更能兼顧居家安全當作居家監控使用</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，正是我們</a:t>
            </a:r>
            <a:r>
              <a:rPr lang="zh-TW" altLang="zh-TW" sz="2000" b="1" kern="100" dirty="0">
                <a:effectLst/>
                <a:latin typeface="標楷體" panose="03000509000000000000" pitchFamily="65" charset="-120"/>
                <a:ea typeface="標楷體" panose="03000509000000000000" pitchFamily="65" charset="-120"/>
                <a:cs typeface="Times New Roman" panose="02020603050405020304" pitchFamily="18" charset="0"/>
              </a:rPr>
              <a:t>期望智慧家電能擁有這些功能</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作為本論文探究的標的。</a:t>
            </a:r>
          </a:p>
        </p:txBody>
      </p:sp>
      <p:sp>
        <p:nvSpPr>
          <p:cNvPr id="161" name="Google Shape;161;p1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5</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p:nvPr/>
        </p:nvSpPr>
        <p:spPr>
          <a:xfrm>
            <a:off x="1615440" y="2202180"/>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67" name="Google Shape;167;p17"/>
          <p:cNvSpPr/>
          <p:nvPr/>
        </p:nvSpPr>
        <p:spPr>
          <a:xfrm>
            <a:off x="3276495" y="3865005"/>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68" name="Google Shape;168;p17"/>
          <p:cNvSpPr txBox="1"/>
          <p:nvPr/>
        </p:nvSpPr>
        <p:spPr>
          <a:xfrm>
            <a:off x="864526" y="3005031"/>
            <a:ext cx="3955467" cy="84793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4400" dirty="0">
                <a:solidFill>
                  <a:schemeClr val="lt1"/>
                </a:solidFill>
                <a:latin typeface="Arial"/>
                <a:ea typeface="Arial"/>
                <a:cs typeface="Arial"/>
                <a:sym typeface="Arial"/>
              </a:rPr>
              <a:t>PART </a:t>
            </a:r>
            <a:r>
              <a:rPr lang="en-US" altLang="zh-TW" sz="4400" dirty="0">
                <a:solidFill>
                  <a:schemeClr val="lt1"/>
                </a:solidFill>
                <a:latin typeface="Arial"/>
                <a:ea typeface="Arial"/>
                <a:cs typeface="Arial"/>
                <a:sym typeface="Arial"/>
              </a:rPr>
              <a:t>2</a:t>
            </a:r>
            <a:endParaRPr sz="4400" dirty="0">
              <a:solidFill>
                <a:schemeClr val="lt1"/>
              </a:solidFill>
              <a:latin typeface="Arial"/>
              <a:ea typeface="Arial"/>
              <a:cs typeface="Arial"/>
              <a:sym typeface="Arial"/>
            </a:endParaRPr>
          </a:p>
        </p:txBody>
      </p:sp>
      <p:sp>
        <p:nvSpPr>
          <p:cNvPr id="169" name="Google Shape;169;p17"/>
          <p:cNvSpPr/>
          <p:nvPr/>
        </p:nvSpPr>
        <p:spPr>
          <a:xfrm>
            <a:off x="4308048" y="2182505"/>
            <a:ext cx="7883951" cy="249299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zh-TW" altLang="en-US" sz="4800" b="1" dirty="0">
                <a:solidFill>
                  <a:schemeClr val="dk1"/>
                </a:solidFill>
                <a:latin typeface="Arial"/>
                <a:ea typeface="Arial"/>
                <a:cs typeface="Arial"/>
                <a:sym typeface="Arial"/>
              </a:rPr>
              <a:t>　目的</a:t>
            </a:r>
            <a:endParaRPr dirty="0"/>
          </a:p>
        </p:txBody>
      </p:sp>
      <p:sp>
        <p:nvSpPr>
          <p:cNvPr id="170" name="Google Shape;170;p1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042CBD28-0F72-6936-5ABF-55CEC34D911A}"/>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33DAE49C-00D0-3109-7BDF-C64D3DA7AD0E}"/>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A23E9954-6856-02FC-917F-A891D292AEE2}"/>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37A3B107-2303-6A0C-DF30-7F1C8721741E}"/>
              </a:ext>
            </a:extLst>
          </p:cNvPr>
          <p:cNvSpPr/>
          <p:nvPr/>
        </p:nvSpPr>
        <p:spPr>
          <a:xfrm>
            <a:off x="1344021" y="479597"/>
            <a:ext cx="469872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latin typeface="Arial"/>
                <a:ea typeface="Arial"/>
                <a:cs typeface="Arial"/>
                <a:sym typeface="Arial"/>
              </a:rPr>
              <a:t>目的</a:t>
            </a:r>
            <a:endParaRPr sz="3200" b="1" dirty="0">
              <a:solidFill>
                <a:srgbClr val="3F3F3F"/>
              </a:solidFill>
              <a:latin typeface="Arial"/>
              <a:ea typeface="Arial"/>
              <a:cs typeface="Arial"/>
              <a:sym typeface="Arial"/>
            </a:endParaRPr>
          </a:p>
        </p:txBody>
      </p:sp>
      <p:sp>
        <p:nvSpPr>
          <p:cNvPr id="160" name="Google Shape;160;p16">
            <a:extLst>
              <a:ext uri="{FF2B5EF4-FFF2-40B4-BE49-F238E27FC236}">
                <a16:creationId xmlns:a16="http://schemas.microsoft.com/office/drawing/2014/main" id="{4BB7FD19-0E3C-9D4D-1E33-5DB954BA1F7F}"/>
              </a:ext>
            </a:extLst>
          </p:cNvPr>
          <p:cNvSpPr txBox="1"/>
          <p:nvPr/>
        </p:nvSpPr>
        <p:spPr>
          <a:xfrm>
            <a:off x="1506000" y="1536195"/>
            <a:ext cx="9180000" cy="3785611"/>
          </a:xfrm>
          <a:prstGeom prst="rect">
            <a:avLst/>
          </a:prstGeom>
          <a:noFill/>
          <a:ln>
            <a:noFill/>
          </a:ln>
        </p:spPr>
        <p:txBody>
          <a:bodyPr spcFirstLastPara="1" wrap="square" lIns="91425" tIns="45700" rIns="91425" bIns="45700" anchor="ctr" anchorCtr="0">
            <a:spAutoFit/>
          </a:bodyPr>
          <a:lstStyle/>
          <a:p>
            <a:pPr>
              <a:lnSpc>
                <a:spcPct val="150000"/>
              </a:lnSpc>
            </a:pPr>
            <a:r>
              <a:rPr lang="zh-TW" altLang="en-US" sz="2000"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本論文為實現</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兼顧居家安全之「追蹤式」電風扇</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的研究標的，</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透過</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當代軟硬體開發環境成熟的追蹤技術：</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影像辨識</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；再</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搭配</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智慧型設備盛行下的</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物聯網技術</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，整合這兩者</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當可克服上述種種智慧電扇的缺點</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，又能</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切合使用者需求的智慧服務</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。換言之，透過網路連線環境，</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當系統偵測到使用者移動判定時，電扇會跟隨著使用者轉動，也可以在多個使用者之間來回定時切換</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，讓人人都能享受吹風的舒服感。這樣的結果是我們希望要讓</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多數的使用者從中得到良好的回饋感、便利性、科技創新</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。因此，如何讓</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追蹤式電扇技術能夠精準地轉動到使用者所需要的範圍</a:t>
            </a:r>
            <a:r>
              <a:rPr lang="zh-TW" altLang="zh-TW" sz="2000"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及</a:t>
            </a:r>
            <a:r>
              <a:rPr lang="zh-TW" altLang="zh-TW" sz="2000" b="1" kern="100" dirty="0">
                <a:solidFill>
                  <a:srgbClr val="FF0000"/>
                </a:solidFill>
                <a:effectLst/>
                <a:latin typeface="標楷體" panose="03000509000000000000" pitchFamily="65" charset="-120"/>
                <a:ea typeface="標楷體" panose="03000509000000000000" pitchFamily="65" charset="-120"/>
                <a:cs typeface="Times New Roman" panose="02020603050405020304" pitchFamily="18" charset="0"/>
              </a:rPr>
              <a:t>能兼顧居家安全環境監控功能</a:t>
            </a:r>
            <a:r>
              <a:rPr lang="zh-TW"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的智慧電扇，正是本文亟欲探究的目標。</a:t>
            </a:r>
          </a:p>
        </p:txBody>
      </p:sp>
      <p:sp>
        <p:nvSpPr>
          <p:cNvPr id="161" name="Google Shape;161;p16">
            <a:extLst>
              <a:ext uri="{FF2B5EF4-FFF2-40B4-BE49-F238E27FC236}">
                <a16:creationId xmlns:a16="http://schemas.microsoft.com/office/drawing/2014/main" id="{8420588D-623D-59AE-366E-FAC57D9C4EB7}"/>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7</a:t>
            </a:fld>
            <a:endParaRPr dirty="0"/>
          </a:p>
        </p:txBody>
      </p:sp>
    </p:spTree>
    <p:extLst>
      <p:ext uri="{BB962C8B-B14F-4D97-AF65-F5344CB8AC3E}">
        <p14:creationId xmlns:p14="http://schemas.microsoft.com/office/powerpoint/2010/main" val="1280786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p:nvPr/>
        </p:nvSpPr>
        <p:spPr>
          <a:xfrm>
            <a:off x="1615440" y="2202180"/>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96" name="Google Shape;296;p31"/>
          <p:cNvSpPr/>
          <p:nvPr/>
        </p:nvSpPr>
        <p:spPr>
          <a:xfrm>
            <a:off x="3276495" y="3865005"/>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97" name="Google Shape;297;p31"/>
          <p:cNvSpPr txBox="1"/>
          <p:nvPr/>
        </p:nvSpPr>
        <p:spPr>
          <a:xfrm>
            <a:off x="864526" y="3005031"/>
            <a:ext cx="3955467" cy="84793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4400" dirty="0">
                <a:solidFill>
                  <a:schemeClr val="lt1"/>
                </a:solidFill>
                <a:latin typeface="Arial"/>
                <a:ea typeface="Arial"/>
                <a:cs typeface="Arial"/>
                <a:sym typeface="Arial"/>
              </a:rPr>
              <a:t>PART </a:t>
            </a:r>
            <a:r>
              <a:rPr lang="zh-TW" altLang="en-US" sz="4400" dirty="0">
                <a:solidFill>
                  <a:schemeClr val="lt1"/>
                </a:solidFill>
                <a:latin typeface="Arial"/>
                <a:ea typeface="Arial"/>
                <a:cs typeface="Arial"/>
                <a:sym typeface="Arial"/>
              </a:rPr>
              <a:t>３</a:t>
            </a:r>
            <a:endParaRPr sz="4400" dirty="0">
              <a:solidFill>
                <a:schemeClr val="lt1"/>
              </a:solidFill>
              <a:latin typeface="Arial"/>
              <a:ea typeface="Arial"/>
              <a:cs typeface="Arial"/>
              <a:sym typeface="Arial"/>
            </a:endParaRPr>
          </a:p>
        </p:txBody>
      </p:sp>
      <p:sp>
        <p:nvSpPr>
          <p:cNvPr id="298" name="Google Shape;298;p31"/>
          <p:cNvSpPr/>
          <p:nvPr/>
        </p:nvSpPr>
        <p:spPr>
          <a:xfrm>
            <a:off x="4308048" y="1720840"/>
            <a:ext cx="7883951" cy="341632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zh-TW" altLang="en-US" sz="4800" b="1" dirty="0">
                <a:solidFill>
                  <a:schemeClr val="dk1"/>
                </a:solidFill>
                <a:latin typeface="Arial"/>
                <a:ea typeface="Arial"/>
                <a:cs typeface="Arial"/>
                <a:sym typeface="Arial"/>
              </a:rPr>
              <a:t>　</a:t>
            </a:r>
            <a:endParaRPr lang="en-US" altLang="zh-TW" sz="4800" b="1" dirty="0">
              <a:solidFill>
                <a:schemeClr val="dk1"/>
              </a:solidFill>
              <a:latin typeface="Arial"/>
              <a:ea typeface="Arial"/>
              <a:cs typeface="Arial"/>
              <a:sym typeface="Arial"/>
            </a:endParaRPr>
          </a:p>
          <a:p>
            <a:pPr marL="0" marR="0" lvl="0" indent="0" algn="l" rtl="0">
              <a:spcBef>
                <a:spcPts val="0"/>
              </a:spcBef>
              <a:spcAft>
                <a:spcPts val="0"/>
              </a:spcAft>
              <a:buNone/>
            </a:pPr>
            <a:r>
              <a:rPr lang="zh-TW" altLang="en-US" sz="4800" b="1" dirty="0">
                <a:solidFill>
                  <a:schemeClr val="dk1"/>
                </a:solidFill>
                <a:latin typeface="Arial"/>
                <a:ea typeface="Arial"/>
                <a:cs typeface="Arial"/>
                <a:sym typeface="Arial"/>
              </a:rPr>
              <a:t>　文獻探討</a:t>
            </a:r>
            <a:endParaRPr lang="en-US" altLang="zh-TW" sz="4800" b="1" dirty="0">
              <a:solidFill>
                <a:schemeClr val="dk1"/>
              </a:solidFill>
              <a:latin typeface="Arial"/>
              <a:ea typeface="Arial"/>
              <a:cs typeface="Arial"/>
              <a:sym typeface="Arial"/>
            </a:endParaRPr>
          </a:p>
          <a:p>
            <a:pPr marL="0" marR="0" lvl="0" indent="0" algn="l" rtl="0">
              <a:spcBef>
                <a:spcPts val="0"/>
              </a:spcBef>
              <a:spcAft>
                <a:spcPts val="0"/>
              </a:spcAft>
              <a:buNone/>
            </a:pPr>
            <a:r>
              <a:rPr lang="zh-TW" altLang="en-US" sz="4800" b="1" dirty="0">
                <a:solidFill>
                  <a:schemeClr val="dk1"/>
                </a:solidFill>
              </a:rPr>
              <a:t>　</a:t>
            </a:r>
            <a:r>
              <a:rPr lang="en-US" altLang="zh-TW" sz="4800" b="1" dirty="0">
                <a:solidFill>
                  <a:schemeClr val="dk1"/>
                </a:solidFill>
                <a:latin typeface="Arial"/>
                <a:ea typeface="Arial"/>
                <a:cs typeface="Arial"/>
                <a:sym typeface="Arial"/>
              </a:rPr>
              <a:t>(</a:t>
            </a:r>
            <a:r>
              <a:rPr lang="zh-TW" altLang="en-US" sz="4800" b="1" dirty="0">
                <a:solidFill>
                  <a:schemeClr val="dk1"/>
                </a:solidFill>
                <a:latin typeface="Arial"/>
                <a:ea typeface="Arial"/>
                <a:cs typeface="Arial"/>
                <a:sym typeface="Arial"/>
              </a:rPr>
              <a:t>作者的方法，優缺點</a:t>
            </a:r>
            <a:r>
              <a:rPr lang="en-US" altLang="zh-TW" sz="4800" b="1" dirty="0">
                <a:solidFill>
                  <a:schemeClr val="dk1"/>
                </a:solidFill>
                <a:latin typeface="Arial"/>
                <a:ea typeface="Arial"/>
                <a:cs typeface="Arial"/>
                <a:sym typeface="Arial"/>
              </a:rPr>
              <a:t>)</a:t>
            </a:r>
            <a:endParaRPr lang="zh-TW" altLang="en-US" sz="4800" dirty="0"/>
          </a:p>
        </p:txBody>
      </p:sp>
      <p:sp>
        <p:nvSpPr>
          <p:cNvPr id="299" name="Google Shape;299;p3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8</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EB4064B1-74A5-19CA-ADE4-FE57E907F293}"/>
            </a:ext>
          </a:extLst>
        </p:cNvPr>
        <p:cNvGrpSpPr/>
        <p:nvPr/>
      </p:nvGrpSpPr>
      <p:grpSpPr>
        <a:xfrm>
          <a:off x="0" y="0"/>
          <a:ext cx="0" cy="0"/>
          <a:chOff x="0" y="0"/>
          <a:chExt cx="0" cy="0"/>
        </a:xfrm>
      </p:grpSpPr>
      <p:sp>
        <p:nvSpPr>
          <p:cNvPr id="157" name="Google Shape;157;p16">
            <a:extLst>
              <a:ext uri="{FF2B5EF4-FFF2-40B4-BE49-F238E27FC236}">
                <a16:creationId xmlns:a16="http://schemas.microsoft.com/office/drawing/2014/main" id="{767996D0-2EBE-C1D2-25F3-17309F3C21B8}"/>
              </a:ext>
            </a:extLst>
          </p:cNvPr>
          <p:cNvSpPr/>
          <p:nvPr/>
        </p:nvSpPr>
        <p:spPr>
          <a:xfrm>
            <a:off x="-1226820" y="-1346917"/>
            <a:ext cx="2453640" cy="2453640"/>
          </a:xfrm>
          <a:prstGeom prst="ellipse">
            <a:avLst/>
          </a:prstGeom>
          <a:solidFill>
            <a:srgbClr val="48A2A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8" name="Google Shape;158;p16">
            <a:extLst>
              <a:ext uri="{FF2B5EF4-FFF2-40B4-BE49-F238E27FC236}">
                <a16:creationId xmlns:a16="http://schemas.microsoft.com/office/drawing/2014/main" id="{47F4442B-AB2A-2ABE-664D-2B0BE69F4F2C}"/>
              </a:ext>
            </a:extLst>
          </p:cNvPr>
          <p:cNvSpPr/>
          <p:nvPr/>
        </p:nvSpPr>
        <p:spPr>
          <a:xfrm>
            <a:off x="434235" y="314138"/>
            <a:ext cx="792585" cy="792585"/>
          </a:xfrm>
          <a:prstGeom prst="ellipse">
            <a:avLst/>
          </a:prstGeom>
          <a:solidFill>
            <a:srgbClr val="6C92C0">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9" name="Google Shape;159;p16">
            <a:extLst>
              <a:ext uri="{FF2B5EF4-FFF2-40B4-BE49-F238E27FC236}">
                <a16:creationId xmlns:a16="http://schemas.microsoft.com/office/drawing/2014/main" id="{E9D4DD46-4CC1-4E10-3AB3-8624F08CFDCB}"/>
              </a:ext>
            </a:extLst>
          </p:cNvPr>
          <p:cNvSpPr/>
          <p:nvPr/>
        </p:nvSpPr>
        <p:spPr>
          <a:xfrm>
            <a:off x="1344021" y="479597"/>
            <a:ext cx="469872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altLang="en-US" sz="3200" b="1" dirty="0">
                <a:solidFill>
                  <a:srgbClr val="3F3F3F"/>
                </a:solidFill>
              </a:rPr>
              <a:t>作者的方法 </a:t>
            </a:r>
            <a:r>
              <a:rPr lang="en-US" altLang="zh-TW" sz="3200" b="1" dirty="0">
                <a:solidFill>
                  <a:srgbClr val="3F3F3F"/>
                </a:solidFill>
              </a:rPr>
              <a:t>-</a:t>
            </a:r>
            <a:r>
              <a:rPr lang="zh-TW" altLang="en-US" sz="3200" b="1" dirty="0">
                <a:solidFill>
                  <a:srgbClr val="3F3F3F"/>
                </a:solidFill>
              </a:rPr>
              <a:t> 程式碼</a:t>
            </a:r>
            <a:endParaRPr lang="zh-TW" altLang="en-US" sz="3200" b="1" dirty="0">
              <a:solidFill>
                <a:srgbClr val="3F3F3F"/>
              </a:solidFill>
              <a:latin typeface="Arial"/>
              <a:ea typeface="Arial"/>
              <a:cs typeface="Arial"/>
              <a:sym typeface="Arial"/>
            </a:endParaRPr>
          </a:p>
        </p:txBody>
      </p:sp>
      <p:sp>
        <p:nvSpPr>
          <p:cNvPr id="161" name="Google Shape;161;p16">
            <a:extLst>
              <a:ext uri="{FF2B5EF4-FFF2-40B4-BE49-F238E27FC236}">
                <a16:creationId xmlns:a16="http://schemas.microsoft.com/office/drawing/2014/main" id="{6C58617B-72A1-E29B-160F-92AF47DC6F1B}"/>
              </a:ext>
            </a:extLst>
          </p:cNvPr>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TW"/>
              <a:t>9</a:t>
            </a:fld>
            <a:endParaRPr dirty="0"/>
          </a:p>
        </p:txBody>
      </p:sp>
      <p:pic>
        <p:nvPicPr>
          <p:cNvPr id="3" name="圖片 2">
            <a:extLst>
              <a:ext uri="{FF2B5EF4-FFF2-40B4-BE49-F238E27FC236}">
                <a16:creationId xmlns:a16="http://schemas.microsoft.com/office/drawing/2014/main" id="{52877B0B-AAE1-2458-EA6F-536AE82B1655}"/>
              </a:ext>
            </a:extLst>
          </p:cNvPr>
          <p:cNvPicPr>
            <a:picLocks noChangeAspect="1"/>
          </p:cNvPicPr>
          <p:nvPr/>
        </p:nvPicPr>
        <p:blipFill>
          <a:blip r:embed="rId3"/>
          <a:stretch>
            <a:fillRect/>
          </a:stretch>
        </p:blipFill>
        <p:spPr>
          <a:xfrm>
            <a:off x="434235" y="1309661"/>
            <a:ext cx="5544000" cy="4238679"/>
          </a:xfrm>
          <a:prstGeom prst="rect">
            <a:avLst/>
          </a:prstGeom>
        </p:spPr>
      </p:pic>
      <p:grpSp>
        <p:nvGrpSpPr>
          <p:cNvPr id="8" name="群組 7">
            <a:extLst>
              <a:ext uri="{FF2B5EF4-FFF2-40B4-BE49-F238E27FC236}">
                <a16:creationId xmlns:a16="http://schemas.microsoft.com/office/drawing/2014/main" id="{8D4522B2-301C-A4B6-F29A-B54440C02E05}"/>
              </a:ext>
            </a:extLst>
          </p:cNvPr>
          <p:cNvGrpSpPr>
            <a:grpSpLocks noChangeAspect="1"/>
          </p:cNvGrpSpPr>
          <p:nvPr/>
        </p:nvGrpSpPr>
        <p:grpSpPr>
          <a:xfrm>
            <a:off x="6322100" y="81000"/>
            <a:ext cx="5543325" cy="6696000"/>
            <a:chOff x="5888160" y="51021"/>
            <a:chExt cx="5328000" cy="6435902"/>
          </a:xfrm>
        </p:grpSpPr>
        <p:pic>
          <p:nvPicPr>
            <p:cNvPr id="5" name="圖片 4">
              <a:extLst>
                <a:ext uri="{FF2B5EF4-FFF2-40B4-BE49-F238E27FC236}">
                  <a16:creationId xmlns:a16="http://schemas.microsoft.com/office/drawing/2014/main" id="{6DDEB32B-9EBD-27D4-6D32-09612F3DACA9}"/>
                </a:ext>
              </a:extLst>
            </p:cNvPr>
            <p:cNvPicPr>
              <a:picLocks noChangeAspect="1"/>
            </p:cNvPicPr>
            <p:nvPr/>
          </p:nvPicPr>
          <p:blipFill>
            <a:blip r:embed="rId4"/>
            <a:stretch>
              <a:fillRect/>
            </a:stretch>
          </p:blipFill>
          <p:spPr>
            <a:xfrm>
              <a:off x="5888160" y="51021"/>
              <a:ext cx="5328000" cy="3377979"/>
            </a:xfrm>
            <a:prstGeom prst="rect">
              <a:avLst/>
            </a:prstGeom>
          </p:spPr>
        </p:pic>
        <p:pic>
          <p:nvPicPr>
            <p:cNvPr id="7" name="圖片 6">
              <a:extLst>
                <a:ext uri="{FF2B5EF4-FFF2-40B4-BE49-F238E27FC236}">
                  <a16:creationId xmlns:a16="http://schemas.microsoft.com/office/drawing/2014/main" id="{0AB9BB70-38B1-9A86-F7C8-EE6FD3C7F3FF}"/>
                </a:ext>
              </a:extLst>
            </p:cNvPr>
            <p:cNvPicPr>
              <a:picLocks noChangeAspect="1"/>
            </p:cNvPicPr>
            <p:nvPr/>
          </p:nvPicPr>
          <p:blipFill>
            <a:blip r:embed="rId5"/>
            <a:stretch>
              <a:fillRect/>
            </a:stretch>
          </p:blipFill>
          <p:spPr>
            <a:xfrm>
              <a:off x="5888160" y="3424075"/>
              <a:ext cx="4680000" cy="3062848"/>
            </a:xfrm>
            <a:prstGeom prst="rect">
              <a:avLst/>
            </a:prstGeom>
          </p:spPr>
        </p:pic>
      </p:grpSp>
    </p:spTree>
    <p:extLst>
      <p:ext uri="{BB962C8B-B14F-4D97-AF65-F5344CB8AC3E}">
        <p14:creationId xmlns:p14="http://schemas.microsoft.com/office/powerpoint/2010/main" val="201797985"/>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TotalTime>
  <Words>1329</Words>
  <Application>Microsoft Office PowerPoint</Application>
  <PresentationFormat>寬螢幕</PresentationFormat>
  <Paragraphs>108</Paragraphs>
  <Slides>22</Slides>
  <Notes>21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22</vt:i4>
      </vt:variant>
    </vt:vector>
  </HeadingPairs>
  <TitlesOfParts>
    <vt:vector size="29" baseType="lpstr">
      <vt:lpstr>Inter</vt:lpstr>
      <vt:lpstr>王漢宗顏楷體</vt:lpstr>
      <vt:lpstr>標楷體</vt:lpstr>
      <vt:lpstr>標楷體</vt:lpstr>
      <vt:lpstr>Arial</vt:lpstr>
      <vt:lpstr>Impact</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USER</cp:lastModifiedBy>
  <cp:revision>89</cp:revision>
  <dcterms:modified xsi:type="dcterms:W3CDTF">2024-12-14T08:21:33Z</dcterms:modified>
</cp:coreProperties>
</file>